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4"/>
  </p:notesMasterIdLst>
  <p:sldIdLst>
    <p:sldId id="256" r:id="rId2"/>
    <p:sldId id="386" r:id="rId3"/>
    <p:sldId id="387" r:id="rId4"/>
    <p:sldId id="388" r:id="rId5"/>
    <p:sldId id="389" r:id="rId6"/>
    <p:sldId id="390" r:id="rId7"/>
    <p:sldId id="391" r:id="rId8"/>
    <p:sldId id="392" r:id="rId9"/>
    <p:sldId id="397" r:id="rId10"/>
    <p:sldId id="457" r:id="rId11"/>
    <p:sldId id="458" r:id="rId12"/>
    <p:sldId id="393" r:id="rId13"/>
    <p:sldId id="395" r:id="rId14"/>
    <p:sldId id="396" r:id="rId15"/>
    <p:sldId id="402" r:id="rId16"/>
    <p:sldId id="394" r:id="rId17"/>
    <p:sldId id="398" r:id="rId18"/>
    <p:sldId id="399" r:id="rId19"/>
    <p:sldId id="400" r:id="rId20"/>
    <p:sldId id="401" r:id="rId21"/>
    <p:sldId id="408" r:id="rId22"/>
    <p:sldId id="409" r:id="rId23"/>
    <p:sldId id="410" r:id="rId24"/>
    <p:sldId id="403" r:id="rId25"/>
    <p:sldId id="404" r:id="rId26"/>
    <p:sldId id="405" r:id="rId27"/>
    <p:sldId id="411" r:id="rId28"/>
    <p:sldId id="347" r:id="rId29"/>
    <p:sldId id="348" r:id="rId30"/>
    <p:sldId id="349" r:id="rId31"/>
    <p:sldId id="417" r:id="rId32"/>
    <p:sldId id="414" r:id="rId33"/>
    <p:sldId id="415" r:id="rId34"/>
    <p:sldId id="416" r:id="rId35"/>
    <p:sldId id="437" r:id="rId36"/>
    <p:sldId id="433" r:id="rId37"/>
    <p:sldId id="434" r:id="rId38"/>
    <p:sldId id="435" r:id="rId39"/>
    <p:sldId id="439" r:id="rId40"/>
    <p:sldId id="436" r:id="rId41"/>
    <p:sldId id="438" r:id="rId42"/>
    <p:sldId id="440" r:id="rId43"/>
    <p:sldId id="441" r:id="rId44"/>
    <p:sldId id="442" r:id="rId45"/>
    <p:sldId id="443" r:id="rId46"/>
    <p:sldId id="444" r:id="rId47"/>
    <p:sldId id="445" r:id="rId48"/>
    <p:sldId id="451" r:id="rId49"/>
    <p:sldId id="452" r:id="rId50"/>
    <p:sldId id="453" r:id="rId51"/>
    <p:sldId id="454" r:id="rId52"/>
    <p:sldId id="455" r:id="rId53"/>
    <p:sldId id="456" r:id="rId54"/>
    <p:sldId id="418" r:id="rId55"/>
    <p:sldId id="419" r:id="rId56"/>
    <p:sldId id="420" r:id="rId57"/>
    <p:sldId id="421" r:id="rId58"/>
    <p:sldId id="422" r:id="rId59"/>
    <p:sldId id="423" r:id="rId60"/>
    <p:sldId id="424" r:id="rId61"/>
    <p:sldId id="429" r:id="rId62"/>
    <p:sldId id="430" r:id="rId63"/>
    <p:sldId id="412" r:id="rId64"/>
    <p:sldId id="413" r:id="rId65"/>
    <p:sldId id="450" r:id="rId66"/>
    <p:sldId id="407" r:id="rId67"/>
    <p:sldId id="425" r:id="rId68"/>
    <p:sldId id="426" r:id="rId69"/>
    <p:sldId id="427" r:id="rId70"/>
    <p:sldId id="428" r:id="rId71"/>
    <p:sldId id="447" r:id="rId72"/>
    <p:sldId id="44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nus, Jonathan M" initials="CJM" lastIdx="1" clrIdx="0">
    <p:extLst>
      <p:ext uri="{19B8F6BF-5375-455C-9EA6-DF929625EA0E}">
        <p15:presenceInfo xmlns:p15="http://schemas.microsoft.com/office/powerpoint/2012/main" userId="S::jmc108@pitt.edu::53f1a3d2-6585-462e-a1cc-58b6519e61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2"/>
    <p:restoredTop sz="88490"/>
  </p:normalViewPr>
  <p:slideViewPr>
    <p:cSldViewPr snapToGrid="0" snapToObjects="1">
      <p:cViewPr>
        <p:scale>
          <a:sx n="136" d="100"/>
          <a:sy n="136" d="100"/>
        </p:scale>
        <p:origin x="5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65662-A8F9-5B4C-BEE1-41652F0CFF2F}" type="datetimeFigureOut">
              <a:rPr lang="en-US" smtClean="0"/>
              <a:t>3/31/24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AC61-49C5-D24E-8247-6FF134EF9A99}" type="slidenum">
              <a:rPr lang="en-US" smtClean="0"/>
              <a:t>‹#›</a:t>
            </a:fld>
            <a:endParaRPr lang="en-US"/>
          </a:p>
        </p:txBody>
      </p:sp>
    </p:spTree>
    <p:extLst>
      <p:ext uri="{BB962C8B-B14F-4D97-AF65-F5344CB8AC3E}">
        <p14:creationId xmlns:p14="http://schemas.microsoft.com/office/powerpoint/2010/main" val="142928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7</a:t>
            </a:fld>
            <a:endParaRPr lang="en-US"/>
          </a:p>
        </p:txBody>
      </p:sp>
    </p:spTree>
    <p:extLst>
      <p:ext uri="{BB962C8B-B14F-4D97-AF65-F5344CB8AC3E}">
        <p14:creationId xmlns:p14="http://schemas.microsoft.com/office/powerpoint/2010/main" val="2752191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54</a:t>
            </a:fld>
            <a:endParaRPr lang="en-US"/>
          </a:p>
        </p:txBody>
      </p:sp>
    </p:spTree>
    <p:extLst>
      <p:ext uri="{BB962C8B-B14F-4D97-AF65-F5344CB8AC3E}">
        <p14:creationId xmlns:p14="http://schemas.microsoft.com/office/powerpoint/2010/main" val="134490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9</a:t>
            </a:fld>
            <a:endParaRPr lang="en-US"/>
          </a:p>
        </p:txBody>
      </p:sp>
    </p:spTree>
    <p:extLst>
      <p:ext uri="{BB962C8B-B14F-4D97-AF65-F5344CB8AC3E}">
        <p14:creationId xmlns:p14="http://schemas.microsoft.com/office/powerpoint/2010/main" val="308175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text slide was borrowed from Frank Fan’s presentation.</a:t>
            </a:r>
          </a:p>
        </p:txBody>
      </p:sp>
      <p:sp>
        <p:nvSpPr>
          <p:cNvPr id="4" name="Slide Number Placeholder 3"/>
          <p:cNvSpPr>
            <a:spLocks noGrp="1"/>
          </p:cNvSpPr>
          <p:nvPr>
            <p:ph type="sldNum" sz="quarter" idx="5"/>
          </p:nvPr>
        </p:nvSpPr>
        <p:spPr/>
        <p:txBody>
          <a:bodyPr/>
          <a:lstStyle/>
          <a:p>
            <a:fld id="{C74EAC61-49C5-D24E-8247-6FF134EF9A99}" type="slidenum">
              <a:rPr lang="en-US" smtClean="0"/>
              <a:t>28</a:t>
            </a:fld>
            <a:endParaRPr lang="en-US"/>
          </a:p>
        </p:txBody>
      </p:sp>
    </p:spTree>
    <p:extLst>
      <p:ext uri="{BB962C8B-B14F-4D97-AF65-F5344CB8AC3E}">
        <p14:creationId xmlns:p14="http://schemas.microsoft.com/office/powerpoint/2010/main" val="763644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text slide was borrowed from Frank Fan’s presentation.</a:t>
            </a:r>
          </a:p>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29</a:t>
            </a:fld>
            <a:endParaRPr lang="en-US"/>
          </a:p>
        </p:txBody>
      </p:sp>
    </p:spTree>
    <p:extLst>
      <p:ext uri="{BB962C8B-B14F-4D97-AF65-F5344CB8AC3E}">
        <p14:creationId xmlns:p14="http://schemas.microsoft.com/office/powerpoint/2010/main" val="1325706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text slide was borrowed from Frank Fan’s presentation.</a:t>
            </a:r>
          </a:p>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30</a:t>
            </a:fld>
            <a:endParaRPr lang="en-US"/>
          </a:p>
        </p:txBody>
      </p:sp>
    </p:spTree>
    <p:extLst>
      <p:ext uri="{BB962C8B-B14F-4D97-AF65-F5344CB8AC3E}">
        <p14:creationId xmlns:p14="http://schemas.microsoft.com/office/powerpoint/2010/main" val="1798688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40</a:t>
            </a:fld>
            <a:endParaRPr lang="en-US"/>
          </a:p>
        </p:txBody>
      </p:sp>
    </p:spTree>
    <p:extLst>
      <p:ext uri="{BB962C8B-B14F-4D97-AF65-F5344CB8AC3E}">
        <p14:creationId xmlns:p14="http://schemas.microsoft.com/office/powerpoint/2010/main" val="194108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48</a:t>
            </a:fld>
            <a:endParaRPr lang="en-US"/>
          </a:p>
        </p:txBody>
      </p:sp>
    </p:spTree>
    <p:extLst>
      <p:ext uri="{BB962C8B-B14F-4D97-AF65-F5344CB8AC3E}">
        <p14:creationId xmlns:p14="http://schemas.microsoft.com/office/powerpoint/2010/main" val="3972205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51</a:t>
            </a:fld>
            <a:endParaRPr lang="en-US"/>
          </a:p>
        </p:txBody>
      </p:sp>
    </p:spTree>
    <p:extLst>
      <p:ext uri="{BB962C8B-B14F-4D97-AF65-F5344CB8AC3E}">
        <p14:creationId xmlns:p14="http://schemas.microsoft.com/office/powerpoint/2010/main" val="325003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EAC61-49C5-D24E-8247-6FF134EF9A99}" type="slidenum">
              <a:rPr lang="en-US" smtClean="0"/>
              <a:t>52</a:t>
            </a:fld>
            <a:endParaRPr lang="en-US"/>
          </a:p>
        </p:txBody>
      </p:sp>
    </p:spTree>
    <p:extLst>
      <p:ext uri="{BB962C8B-B14F-4D97-AF65-F5344CB8AC3E}">
        <p14:creationId xmlns:p14="http://schemas.microsoft.com/office/powerpoint/2010/main" val="3796002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09831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48987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201902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5046C-2239-C44E-BC51-7EFB739E2595}" type="datetimeFigureOut">
              <a:rPr lang="en-US" smtClean="0"/>
              <a:t>3/31/24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75415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5046C-2239-C44E-BC51-7EFB739E2595}" type="datetimeFigureOut">
              <a:rPr lang="en-US" smtClean="0"/>
              <a:t>3/31/24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480134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45046C-2239-C44E-BC51-7EFB739E2595}" type="datetimeFigureOut">
              <a:rPr lang="en-US" smtClean="0"/>
              <a:t>3/31/24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6952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45046C-2239-C44E-BC51-7EFB739E2595}" type="datetimeFigureOut">
              <a:rPr lang="en-US" smtClean="0"/>
              <a:t>3/31/24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57382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45046C-2239-C44E-BC51-7EFB739E2595}" type="datetimeFigureOut">
              <a:rPr lang="en-US" smtClean="0"/>
              <a:t>3/31/24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77983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5046C-2239-C44E-BC51-7EFB739E2595}" type="datetimeFigureOut">
              <a:rPr lang="en-US" smtClean="0"/>
              <a:t>3/31/24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65690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3/31/24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38381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45046C-2239-C44E-BC51-7EFB739E2595}" type="datetimeFigureOut">
              <a:rPr lang="en-US" smtClean="0"/>
              <a:t>3/31/24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9132-F3B9-814E-81B7-7832C27DEFEE}" type="slidenum">
              <a:rPr lang="en-US" smtClean="0"/>
              <a:t>‹#›</a:t>
            </a:fld>
            <a:endParaRPr lang="en-US"/>
          </a:p>
        </p:txBody>
      </p:sp>
    </p:spTree>
    <p:extLst>
      <p:ext uri="{BB962C8B-B14F-4D97-AF65-F5344CB8AC3E}">
        <p14:creationId xmlns:p14="http://schemas.microsoft.com/office/powerpoint/2010/main" val="185593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5046C-2239-C44E-BC51-7EFB739E2595}" type="datetimeFigureOut">
              <a:rPr lang="en-US" smtClean="0"/>
              <a:t>3/31/24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B9132-F3B9-814E-81B7-7832C27DEFEE}" type="slidenum">
              <a:rPr lang="en-US" smtClean="0"/>
              <a:t>‹#›</a:t>
            </a:fld>
            <a:endParaRPr lang="en-US"/>
          </a:p>
        </p:txBody>
      </p:sp>
    </p:spTree>
    <p:extLst>
      <p:ext uri="{BB962C8B-B14F-4D97-AF65-F5344CB8AC3E}">
        <p14:creationId xmlns:p14="http://schemas.microsoft.com/office/powerpoint/2010/main" val="1449601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great.stanford.edu/public/html/index.php" TargetMode="External"/><Relationship Id="rId2" Type="http://schemas.openxmlformats.org/officeDocument/2006/relationships/hyperlink" Target="http://bejerano.stanford.edu/papers/GREAT.pdf" TargetMode="External"/><Relationship Id="rId1" Type="http://schemas.openxmlformats.org/officeDocument/2006/relationships/slideLayout" Target="../slideLayouts/slideLayout2.xml"/><Relationship Id="rId4" Type="http://schemas.openxmlformats.org/officeDocument/2006/relationships/hyperlink" Target="https://great-help.atlassian.net/wiki/spaces/GREAT/overview?homepageId=655450"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great.stanford.edu/public/html/demo.php"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medrxiv.org/content/10.1101/2021.03.23.21253516v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reactome.org/" TargetMode="External"/><Relationship Id="rId13" Type="http://schemas.openxmlformats.org/officeDocument/2006/relationships/hyperlink" Target="https://fuma.ctglab.nl/" TargetMode="External"/><Relationship Id="rId3" Type="http://schemas.openxmlformats.org/officeDocument/2006/relationships/hyperlink" Target="http://geneontology.org/" TargetMode="External"/><Relationship Id="rId7" Type="http://schemas.openxmlformats.org/officeDocument/2006/relationships/hyperlink" Target="https://www.pathwaycommons.org/" TargetMode="External"/><Relationship Id="rId12" Type="http://schemas.openxmlformats.org/officeDocument/2006/relationships/hyperlink" Target="https://ctg.cncr.nl/software/magm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igitalinsights.qiagen.com/products-overview/discovery-insights-portfolio/analysis-and-visualization/qiagen-ipa/" TargetMode="External"/><Relationship Id="rId11" Type="http://schemas.openxmlformats.org/officeDocument/2006/relationships/hyperlink" Target="https://david.ncifcrf.gov/" TargetMode="External"/><Relationship Id="rId5" Type="http://schemas.openxmlformats.org/officeDocument/2006/relationships/hyperlink" Target="https://www.genome.jp/kegg/" TargetMode="External"/><Relationship Id="rId10" Type="http://schemas.openxmlformats.org/officeDocument/2006/relationships/hyperlink" Target="https://www.gsea-msigdb.org/gsea/index.jsp" TargetMode="External"/><Relationship Id="rId4" Type="http://schemas.openxmlformats.org/officeDocument/2006/relationships/hyperlink" Target="http://www.pantherdb.org/" TargetMode="External"/><Relationship Id="rId9" Type="http://schemas.openxmlformats.org/officeDocument/2006/relationships/hyperlink" Target="http://great.stanford.edu/public/html/" TargetMode="External"/><Relationship Id="rId14" Type="http://schemas.openxmlformats.org/officeDocument/2006/relationships/hyperlink" Target="https://maayanlab.cloud/Enrich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 Set Analysis</a:t>
            </a:r>
          </a:p>
        </p:txBody>
      </p:sp>
      <p:sp>
        <p:nvSpPr>
          <p:cNvPr id="3" name="Subtitle 2"/>
          <p:cNvSpPr>
            <a:spLocks noGrp="1"/>
          </p:cNvSpPr>
          <p:nvPr>
            <p:ph type="subTitle" idx="1"/>
          </p:nvPr>
        </p:nvSpPr>
        <p:spPr>
          <a:xfrm>
            <a:off x="1524000" y="3602037"/>
            <a:ext cx="9144000" cy="2429111"/>
          </a:xfrm>
        </p:spPr>
        <p:txBody>
          <a:bodyPr>
            <a:normAutofit/>
          </a:bodyPr>
          <a:lstStyle/>
          <a:p>
            <a:r>
              <a:rPr lang="en-US" dirty="0"/>
              <a:t>HUGEN 2073</a:t>
            </a:r>
          </a:p>
          <a:p>
            <a:endParaRPr lang="en-US" dirty="0"/>
          </a:p>
          <a:p>
            <a:r>
              <a:rPr lang="en-US" dirty="0"/>
              <a:t>Jon Chernus</a:t>
            </a:r>
          </a:p>
        </p:txBody>
      </p:sp>
    </p:spTree>
    <p:extLst>
      <p:ext uri="{BB962C8B-B14F-4D97-AF65-F5344CB8AC3E}">
        <p14:creationId xmlns:p14="http://schemas.microsoft.com/office/powerpoint/2010/main" val="158540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A86B-AB05-A5D1-5627-C3E805D28576}"/>
              </a:ext>
            </a:extLst>
          </p:cNvPr>
          <p:cNvSpPr>
            <a:spLocks noGrp="1"/>
          </p:cNvSpPr>
          <p:nvPr>
            <p:ph type="title"/>
          </p:nvPr>
        </p:nvSpPr>
        <p:spPr/>
        <p:txBody>
          <a:bodyPr/>
          <a:lstStyle/>
          <a:p>
            <a:r>
              <a:rPr lang="en-US" dirty="0"/>
              <a:t>The simplest over-representation test</a:t>
            </a:r>
          </a:p>
        </p:txBody>
      </p:sp>
      <p:pic>
        <p:nvPicPr>
          <p:cNvPr id="4" name="Picture 3">
            <a:extLst>
              <a:ext uri="{FF2B5EF4-FFF2-40B4-BE49-F238E27FC236}">
                <a16:creationId xmlns:a16="http://schemas.microsoft.com/office/drawing/2014/main" id="{9E413E0E-E927-0D00-117B-03BB317EC742}"/>
              </a:ext>
            </a:extLst>
          </p:cNvPr>
          <p:cNvPicPr>
            <a:picLocks noChangeAspect="1"/>
          </p:cNvPicPr>
          <p:nvPr/>
        </p:nvPicPr>
        <p:blipFill>
          <a:blip r:embed="rId2"/>
          <a:stretch>
            <a:fillRect/>
          </a:stretch>
        </p:blipFill>
        <p:spPr>
          <a:xfrm>
            <a:off x="3581972" y="2010425"/>
            <a:ext cx="5329712" cy="4181543"/>
          </a:xfrm>
          <a:prstGeom prst="rect">
            <a:avLst/>
          </a:prstGeom>
        </p:spPr>
      </p:pic>
      <p:sp>
        <p:nvSpPr>
          <p:cNvPr id="5" name="TextBox 4">
            <a:extLst>
              <a:ext uri="{FF2B5EF4-FFF2-40B4-BE49-F238E27FC236}">
                <a16:creationId xmlns:a16="http://schemas.microsoft.com/office/drawing/2014/main" id="{C328ECB7-45BD-006A-A483-BCA246C3ECA9}"/>
              </a:ext>
            </a:extLst>
          </p:cNvPr>
          <p:cNvSpPr txBox="1"/>
          <p:nvPr/>
        </p:nvSpPr>
        <p:spPr>
          <a:xfrm>
            <a:off x="3278784" y="1487205"/>
            <a:ext cx="6382812" cy="523220"/>
          </a:xfrm>
          <a:prstGeom prst="rect">
            <a:avLst/>
          </a:prstGeom>
          <a:noFill/>
        </p:spPr>
        <p:txBody>
          <a:bodyPr wrap="square">
            <a:spAutoFit/>
          </a:bodyPr>
          <a:lstStyle/>
          <a:p>
            <a:r>
              <a:rPr lang="en-US" sz="2800" dirty="0"/>
              <a:t>Venn diagram to show enrichment</a:t>
            </a:r>
          </a:p>
        </p:txBody>
      </p:sp>
      <p:sp>
        <p:nvSpPr>
          <p:cNvPr id="6" name="TextBox 5">
            <a:extLst>
              <a:ext uri="{FF2B5EF4-FFF2-40B4-BE49-F238E27FC236}">
                <a16:creationId xmlns:a16="http://schemas.microsoft.com/office/drawing/2014/main" id="{42778744-49FD-9FC6-BCB4-C7C1E7A5A0CC}"/>
              </a:ext>
            </a:extLst>
          </p:cNvPr>
          <p:cNvSpPr txBox="1"/>
          <p:nvPr/>
        </p:nvSpPr>
        <p:spPr>
          <a:xfrm>
            <a:off x="4392890" y="5533535"/>
            <a:ext cx="1973232" cy="369332"/>
          </a:xfrm>
          <a:prstGeom prst="rect">
            <a:avLst/>
          </a:prstGeom>
          <a:solidFill>
            <a:schemeClr val="bg1"/>
          </a:solidFill>
        </p:spPr>
        <p:txBody>
          <a:bodyPr wrap="none" rtlCol="0">
            <a:spAutoFit/>
          </a:bodyPr>
          <a:lstStyle/>
          <a:p>
            <a:r>
              <a:rPr lang="en-US" dirty="0"/>
              <a:t>Reference gene set</a:t>
            </a:r>
          </a:p>
        </p:txBody>
      </p:sp>
      <p:sp>
        <p:nvSpPr>
          <p:cNvPr id="7" name="TextBox 6">
            <a:extLst>
              <a:ext uri="{FF2B5EF4-FFF2-40B4-BE49-F238E27FC236}">
                <a16:creationId xmlns:a16="http://schemas.microsoft.com/office/drawing/2014/main" id="{BDF46192-94B0-DC7A-C248-76DB67F4EE17}"/>
              </a:ext>
            </a:extLst>
          </p:cNvPr>
          <p:cNvSpPr txBox="1"/>
          <p:nvPr/>
        </p:nvSpPr>
        <p:spPr>
          <a:xfrm>
            <a:off x="7213075" y="5142031"/>
            <a:ext cx="1531253" cy="369332"/>
          </a:xfrm>
          <a:prstGeom prst="rect">
            <a:avLst/>
          </a:prstGeom>
          <a:solidFill>
            <a:schemeClr val="bg1"/>
          </a:solidFill>
        </p:spPr>
        <p:txBody>
          <a:bodyPr wrap="none" rtlCol="0">
            <a:spAutoFit/>
          </a:bodyPr>
          <a:lstStyle/>
          <a:p>
            <a:r>
              <a:rPr lang="en-US" dirty="0"/>
              <a:t>Input gene set</a:t>
            </a:r>
          </a:p>
        </p:txBody>
      </p:sp>
    </p:spTree>
    <p:extLst>
      <p:ext uri="{BB962C8B-B14F-4D97-AF65-F5344CB8AC3E}">
        <p14:creationId xmlns:p14="http://schemas.microsoft.com/office/powerpoint/2010/main" val="3751241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7E3DB8-0B19-8F59-024A-ADA2AFAD84B6}"/>
              </a:ext>
            </a:extLst>
          </p:cNvPr>
          <p:cNvSpPr>
            <a:spLocks noGrp="1"/>
          </p:cNvSpPr>
          <p:nvPr>
            <p:ph type="title"/>
          </p:nvPr>
        </p:nvSpPr>
        <p:spPr>
          <a:xfrm>
            <a:off x="502920" y="-33079"/>
            <a:ext cx="12192000" cy="1325563"/>
          </a:xfrm>
        </p:spPr>
        <p:txBody>
          <a:bodyPr>
            <a:normAutofit/>
          </a:bodyPr>
          <a:lstStyle/>
          <a:p>
            <a:r>
              <a:rPr lang="en-US" sz="3500" dirty="0"/>
              <a:t>Hypergeometric test to estimate significance of overlap</a:t>
            </a:r>
            <a:br>
              <a:rPr lang="en-US" sz="3500" dirty="0"/>
            </a:br>
            <a:r>
              <a:rPr lang="en-US" sz="3500" dirty="0"/>
              <a:t>(Fisher’s test)</a:t>
            </a:r>
          </a:p>
        </p:txBody>
      </p:sp>
      <p:pic>
        <p:nvPicPr>
          <p:cNvPr id="5" name="Picture 2" descr="Hypergeometric Distribution Probability Formula">
            <a:extLst>
              <a:ext uri="{FF2B5EF4-FFF2-40B4-BE49-F238E27FC236}">
                <a16:creationId xmlns:a16="http://schemas.microsoft.com/office/drawing/2014/main" id="{29316ADE-133F-D499-8EA9-6EAA0601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843" y="1387281"/>
            <a:ext cx="3703794" cy="30829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EFC74C-BA96-806C-0F36-291646838E9E}"/>
                  </a:ext>
                </a:extLst>
              </p:cNvPr>
              <p:cNvSpPr txBox="1"/>
              <p:nvPr/>
            </p:nvSpPr>
            <p:spPr>
              <a:xfrm>
                <a:off x="-94268" y="4531927"/>
                <a:ext cx="12104016" cy="1938992"/>
              </a:xfrm>
              <a:prstGeom prst="rect">
                <a:avLst/>
              </a:prstGeom>
              <a:noFill/>
            </p:spPr>
            <p:txBody>
              <a:bodyPr wrap="square">
                <a:spAutoFit/>
              </a:bodyPr>
              <a:lstStyle/>
              <a:p>
                <a:pPr marL="342900" indent="-342900">
                  <a:buFont typeface="Arial" panose="020B0604020202020204" pitchFamily="34" charset="0"/>
                  <a:buChar char="•"/>
                </a:pPr>
                <a:r>
                  <a:rPr lang="en-US" sz="2000" dirty="0"/>
                  <a:t>Experiment</a:t>
                </a:r>
              </a:p>
              <a:p>
                <a:pPr marL="800100" lvl="1" indent="-342900">
                  <a:buFont typeface="Arial" panose="020B0604020202020204" pitchFamily="34" charset="0"/>
                  <a:buChar char="•"/>
                </a:pPr>
                <a:r>
                  <a:rPr lang="en-US" sz="2000" dirty="0"/>
                  <a:t>Draw n observations without replacement from a total population of size N</a:t>
                </a:r>
              </a:p>
              <a:p>
                <a:pPr marL="800100" lvl="1" indent="-342900">
                  <a:buFont typeface="Arial" panose="020B0604020202020204" pitchFamily="34" charset="0"/>
                  <a:buChar char="•"/>
                </a:pPr>
                <a:r>
                  <a:rPr lang="en-US" sz="2000" dirty="0"/>
                  <a:t>S out of N are “successes”</a:t>
                </a:r>
              </a:p>
              <a:p>
                <a:pPr marL="800100" lvl="1" indent="-342900">
                  <a:buFont typeface="Arial" panose="020B0604020202020204" pitchFamily="34" charset="0"/>
                  <a:buChar char="•"/>
                </a:pPr>
                <a:r>
                  <a:rPr lang="en-US" sz="2000" dirty="0"/>
                  <a:t>What’s the probability of drawing exactly s of the S “successes” in your sample of size n?</a:t>
                </a:r>
              </a:p>
              <a:p>
                <a:pPr marL="800100" lvl="1" indent="-342900">
                  <a:buFont typeface="Arial" panose="020B0604020202020204" pitchFamily="34" charset="0"/>
                  <a:buChar char="•"/>
                </a:pPr>
                <a:r>
                  <a:rPr lang="en-US" sz="2000" dirty="0"/>
                  <a:t>Or, what’s the probability of exactly this much overlap between your sample and the “success” set, 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N?</a:t>
                </a:r>
              </a:p>
              <a:p>
                <a:pPr marL="342900" indent="-342900">
                  <a:buFont typeface="Arial" panose="020B0604020202020204" pitchFamily="34" charset="0"/>
                  <a:buChar char="•"/>
                </a:pPr>
                <a:r>
                  <a:rPr lang="en-US" sz="2000" dirty="0"/>
                  <a:t>To estimate significance of the overlap, we need to know </a:t>
                </a:r>
                <a:r>
                  <a:rPr lang="en-US" sz="2000" dirty="0">
                    <a:solidFill>
                      <a:srgbClr val="FF0000"/>
                    </a:solidFill>
                  </a:rPr>
                  <a:t>the size of the “universe”/population (N)!</a:t>
                </a:r>
              </a:p>
            </p:txBody>
          </p:sp>
        </mc:Choice>
        <mc:Fallback xmlns="">
          <p:sp>
            <p:nvSpPr>
              <p:cNvPr id="7" name="TextBox 6">
                <a:extLst>
                  <a:ext uri="{FF2B5EF4-FFF2-40B4-BE49-F238E27FC236}">
                    <a16:creationId xmlns:a16="http://schemas.microsoft.com/office/drawing/2014/main" id="{4CEFC74C-BA96-806C-0F36-291646838E9E}"/>
                  </a:ext>
                </a:extLst>
              </p:cNvPr>
              <p:cNvSpPr txBox="1">
                <a:spLocks noRot="1" noChangeAspect="1" noMove="1" noResize="1" noEditPoints="1" noAdjustHandles="1" noChangeArrowheads="1" noChangeShapeType="1" noTextEdit="1"/>
              </p:cNvSpPr>
              <p:nvPr/>
            </p:nvSpPr>
            <p:spPr>
              <a:xfrm>
                <a:off x="-94268" y="4531927"/>
                <a:ext cx="12104016" cy="1938992"/>
              </a:xfrm>
              <a:prstGeom prst="rect">
                <a:avLst/>
              </a:prstGeom>
              <a:blipFill>
                <a:blip r:embed="rId3"/>
                <a:stretch>
                  <a:fillRect l="-419" t="-1299" b="-454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5DB914D-4979-809C-ABC9-D005D4728BBA}"/>
              </a:ext>
            </a:extLst>
          </p:cNvPr>
          <p:cNvPicPr>
            <a:picLocks noChangeAspect="1"/>
          </p:cNvPicPr>
          <p:nvPr/>
        </p:nvPicPr>
        <p:blipFill>
          <a:blip r:embed="rId4"/>
          <a:stretch>
            <a:fillRect/>
          </a:stretch>
        </p:blipFill>
        <p:spPr>
          <a:xfrm>
            <a:off x="272759" y="1387281"/>
            <a:ext cx="3732572" cy="3082928"/>
          </a:xfrm>
          <a:prstGeom prst="rect">
            <a:avLst/>
          </a:prstGeom>
          <a:solidFill>
            <a:schemeClr val="tx1"/>
          </a:solidFill>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3C4631-CFC7-2D48-2447-1C4728A676BD}"/>
                  </a:ext>
                </a:extLst>
              </p:cNvPr>
              <p:cNvSpPr txBox="1"/>
              <p:nvPr/>
            </p:nvSpPr>
            <p:spPr>
              <a:xfrm>
                <a:off x="8456834" y="1756493"/>
                <a:ext cx="2091150" cy="434671"/>
              </a:xfrm>
              <a:prstGeom prst="rect">
                <a:avLst/>
              </a:prstGeom>
              <a:noFill/>
            </p:spPr>
            <p:txBody>
              <a:bodyPr wrap="none" lIns="0" tIns="0" rIns="0" bIns="0" rtlCol="0">
                <a:spAutoFit/>
              </a:bodyPr>
              <a:lstStyle/>
              <a:p>
                <a:r>
                  <a:rPr lang="en-US" baseline="-25000" dirty="0"/>
                  <a:t>a</a:t>
                </a:r>
                <a14:m>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𝑏</m:t>
                    </m:r>
                    <m:r>
                      <a:rPr lang="en-US" i="1" smtClean="0">
                        <a:latin typeface="Cambria Math" panose="02040503050406030204" pitchFamily="18" charset="0"/>
                      </a:rPr>
                      <m:t>=</m:t>
                    </m:r>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den>
                    </m:f>
                  </m:oMath>
                </a14:m>
                <a:endParaRPr lang="en-US" dirty="0"/>
              </a:p>
            </p:txBody>
          </p:sp>
        </mc:Choice>
        <mc:Fallback xmlns="">
          <p:sp>
            <p:nvSpPr>
              <p:cNvPr id="9" name="TextBox 8">
                <a:extLst>
                  <a:ext uri="{FF2B5EF4-FFF2-40B4-BE49-F238E27FC236}">
                    <a16:creationId xmlns:a16="http://schemas.microsoft.com/office/drawing/2014/main" id="{D63C4631-CFC7-2D48-2447-1C4728A676BD}"/>
                  </a:ext>
                </a:extLst>
              </p:cNvPr>
              <p:cNvSpPr txBox="1">
                <a:spLocks noRot="1" noChangeAspect="1" noMove="1" noResize="1" noEditPoints="1" noAdjustHandles="1" noChangeArrowheads="1" noChangeShapeType="1" noTextEdit="1"/>
              </p:cNvSpPr>
              <p:nvPr/>
            </p:nvSpPr>
            <p:spPr>
              <a:xfrm>
                <a:off x="8456834" y="1756493"/>
                <a:ext cx="2091150" cy="434671"/>
              </a:xfrm>
              <a:prstGeom prst="rect">
                <a:avLst/>
              </a:prstGeom>
              <a:blipFill>
                <a:blip r:embed="rId5"/>
                <a:stretch>
                  <a:fillRect l="-4217" r="-3012"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C5D648-BEFC-E432-CB8B-D054043DD257}"/>
                  </a:ext>
                </a:extLst>
              </p:cNvPr>
              <p:cNvSpPr txBox="1"/>
              <p:nvPr/>
            </p:nvSpPr>
            <p:spPr>
              <a:xfrm>
                <a:off x="7910149" y="2859177"/>
                <a:ext cx="3996543" cy="832023"/>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𝑃</m:t>
                    </m:r>
                    <m:r>
                      <a:rPr lang="en-US" b="0" i="1" baseline="-25000" smtClean="0">
                        <a:latin typeface="Cambria Math" panose="02040503050406030204" pitchFamily="18" charset="0"/>
                      </a:rPr>
                      <m:t>h𝑦𝑝𝑒𝑟𝑔𝑒𝑜𝑚𝑒𝑡𝑟𝑖𝑐</m:t>
                    </m:r>
                    <m:r>
                      <a:rPr lang="en-US" b="0" i="0" smtClean="0">
                        <a:latin typeface="Cambria Math" panose="02040503050406030204" pitchFamily="18" charset="0"/>
                      </a:rPr>
                      <m:t>=</m:t>
                    </m:r>
                  </m:oMath>
                </a14:m>
                <a:r>
                  <a:rPr lang="en-US" dirty="0">
                    <a:latin typeface="Cambria Math" panose="02040503050406030204" pitchFamily="18" charset="0"/>
                  </a:rPr>
                  <a:t> </a:t>
                </a:r>
                <a:r>
                  <a:rPr lang="en-US" b="0" i="0" dirty="0">
                    <a:latin typeface="Cambria Math" panose="02040503050406030204" pitchFamily="18" charset="0"/>
                  </a:rPr>
                  <a:t>P( </a:t>
                </a:r>
                <a:r>
                  <a:rPr lang="en-US" sz="1400" b="0" i="0" dirty="0">
                    <a:latin typeface="Cambria Math" panose="02040503050406030204" pitchFamily="18" charset="0"/>
                  </a:rPr>
                  <a:t>see overl</a:t>
                </a:r>
                <a:r>
                  <a:rPr lang="en-US" sz="1400" dirty="0">
                    <a:latin typeface="Cambria Math" panose="02040503050406030204" pitchFamily="18" charset="0"/>
                  </a:rPr>
                  <a:t>ap at least this big</a:t>
                </a:r>
                <a:r>
                  <a:rPr lang="en-US" b="0" i="0" dirty="0">
                    <a:latin typeface="Cambria Math" panose="02040503050406030204" pitchFamily="18" charset="0"/>
                  </a:rPr>
                  <a:t>)</a:t>
                </a:r>
              </a:p>
              <a:p>
                <a:r>
                  <a:rPr lang="en-US" dirty="0">
                    <a:latin typeface="Cambria Math" panose="02040503050406030204" pitchFamily="18" charset="0"/>
                  </a:rPr>
                  <a:t>                         </a:t>
                </a:r>
              </a:p>
              <a:p>
                <a:r>
                  <a:rPr lang="en-US" b="0" i="0" dirty="0">
                    <a:latin typeface="Cambria Math" panose="02040503050406030204" pitchFamily="18" charset="0"/>
                  </a:rPr>
                  <a:t>                           = </a:t>
                </a:r>
                <a14:m>
                  <m:oMath xmlns:m="http://schemas.openxmlformats.org/officeDocument/2006/math">
                    <m:r>
                      <a:rPr lang="en-US" b="0" i="0"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𝑥</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a14:m>
                <a:endParaRPr lang="en-US" dirty="0"/>
              </a:p>
            </p:txBody>
          </p:sp>
        </mc:Choice>
        <mc:Fallback xmlns="">
          <p:sp>
            <p:nvSpPr>
              <p:cNvPr id="10" name="TextBox 9">
                <a:extLst>
                  <a:ext uri="{FF2B5EF4-FFF2-40B4-BE49-F238E27FC236}">
                    <a16:creationId xmlns:a16="http://schemas.microsoft.com/office/drawing/2014/main" id="{C4C5D648-BEFC-E432-CB8B-D054043DD257}"/>
                  </a:ext>
                </a:extLst>
              </p:cNvPr>
              <p:cNvSpPr txBox="1">
                <a:spLocks noRot="1" noChangeAspect="1" noMove="1" noResize="1" noEditPoints="1" noAdjustHandles="1" noChangeArrowheads="1" noChangeShapeType="1" noTextEdit="1"/>
              </p:cNvSpPr>
              <p:nvPr/>
            </p:nvSpPr>
            <p:spPr>
              <a:xfrm>
                <a:off x="7910149" y="2859177"/>
                <a:ext cx="3996543" cy="832023"/>
              </a:xfrm>
              <a:prstGeom prst="rect">
                <a:avLst/>
              </a:prstGeom>
              <a:blipFill>
                <a:blip r:embed="rId6"/>
                <a:stretch>
                  <a:fillRect l="-2222" t="-9091" r="-2540" b="-803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2C6AC4B-CDAC-F71B-BBD0-0DCC4B57DCBA}"/>
              </a:ext>
            </a:extLst>
          </p:cNvPr>
          <p:cNvSpPr txBox="1"/>
          <p:nvPr/>
        </p:nvSpPr>
        <p:spPr>
          <a:xfrm>
            <a:off x="4286250" y="2974465"/>
            <a:ext cx="2183130" cy="307777"/>
          </a:xfrm>
          <a:prstGeom prst="rect">
            <a:avLst/>
          </a:prstGeom>
          <a:noFill/>
        </p:spPr>
        <p:txBody>
          <a:bodyPr wrap="square" rtlCol="0">
            <a:spAutoFit/>
          </a:bodyPr>
          <a:lstStyle/>
          <a:p>
            <a:r>
              <a:rPr lang="en-US" sz="1400" dirty="0">
                <a:solidFill>
                  <a:schemeClr val="bg1"/>
                </a:solidFill>
              </a:rPr>
              <a:t>= size of gene set = 12</a:t>
            </a:r>
          </a:p>
        </p:txBody>
      </p:sp>
      <p:sp>
        <p:nvSpPr>
          <p:cNvPr id="12" name="TextBox 11">
            <a:extLst>
              <a:ext uri="{FF2B5EF4-FFF2-40B4-BE49-F238E27FC236}">
                <a16:creationId xmlns:a16="http://schemas.microsoft.com/office/drawing/2014/main" id="{4113BF29-4B28-F6D0-B4A9-4E23A0328E63}"/>
              </a:ext>
            </a:extLst>
          </p:cNvPr>
          <p:cNvSpPr txBox="1"/>
          <p:nvPr/>
        </p:nvSpPr>
        <p:spPr>
          <a:xfrm>
            <a:off x="4240530" y="3377039"/>
            <a:ext cx="3383280" cy="307777"/>
          </a:xfrm>
          <a:prstGeom prst="rect">
            <a:avLst/>
          </a:prstGeom>
          <a:noFill/>
        </p:spPr>
        <p:txBody>
          <a:bodyPr wrap="square" rtlCol="0">
            <a:spAutoFit/>
          </a:bodyPr>
          <a:lstStyle/>
          <a:p>
            <a:r>
              <a:rPr lang="en-US" sz="1400" dirty="0">
                <a:solidFill>
                  <a:schemeClr val="bg1"/>
                </a:solidFill>
              </a:rPr>
              <a:t>= overlap of your genes with gene set = 2 </a:t>
            </a:r>
          </a:p>
        </p:txBody>
      </p:sp>
      <p:sp>
        <p:nvSpPr>
          <p:cNvPr id="13" name="TextBox 12">
            <a:extLst>
              <a:ext uri="{FF2B5EF4-FFF2-40B4-BE49-F238E27FC236}">
                <a16:creationId xmlns:a16="http://schemas.microsoft.com/office/drawing/2014/main" id="{1C4F9F68-8CCD-63DC-7AF9-78D5C1E4FB3F}"/>
              </a:ext>
            </a:extLst>
          </p:cNvPr>
          <p:cNvSpPr txBox="1"/>
          <p:nvPr/>
        </p:nvSpPr>
        <p:spPr>
          <a:xfrm>
            <a:off x="4309110" y="3812024"/>
            <a:ext cx="3383280" cy="307777"/>
          </a:xfrm>
          <a:prstGeom prst="rect">
            <a:avLst/>
          </a:prstGeom>
          <a:noFill/>
        </p:spPr>
        <p:txBody>
          <a:bodyPr wrap="square" rtlCol="0">
            <a:spAutoFit/>
          </a:bodyPr>
          <a:lstStyle/>
          <a:p>
            <a:r>
              <a:rPr lang="en-US" sz="1400" dirty="0">
                <a:solidFill>
                  <a:schemeClr val="bg1"/>
                </a:solidFill>
              </a:rPr>
              <a:t>= total number of genes “out there” = 20</a:t>
            </a:r>
          </a:p>
        </p:txBody>
      </p:sp>
      <p:sp>
        <p:nvSpPr>
          <p:cNvPr id="14" name="TextBox 13">
            <a:extLst>
              <a:ext uri="{FF2B5EF4-FFF2-40B4-BE49-F238E27FC236}">
                <a16:creationId xmlns:a16="http://schemas.microsoft.com/office/drawing/2014/main" id="{6CB359B6-8C6A-8675-7BBE-35E7F241C79C}"/>
              </a:ext>
            </a:extLst>
          </p:cNvPr>
          <p:cNvSpPr txBox="1"/>
          <p:nvPr/>
        </p:nvSpPr>
        <p:spPr>
          <a:xfrm>
            <a:off x="4286250" y="4201290"/>
            <a:ext cx="3383280" cy="307777"/>
          </a:xfrm>
          <a:prstGeom prst="rect">
            <a:avLst/>
          </a:prstGeom>
          <a:noFill/>
        </p:spPr>
        <p:txBody>
          <a:bodyPr wrap="square" rtlCol="0">
            <a:spAutoFit/>
          </a:bodyPr>
          <a:lstStyle/>
          <a:p>
            <a:r>
              <a:rPr lang="en-US" sz="1400" dirty="0">
                <a:solidFill>
                  <a:schemeClr val="bg1"/>
                </a:solidFill>
              </a:rPr>
              <a:t>= genes from your analysis = 7</a:t>
            </a:r>
          </a:p>
        </p:txBody>
      </p:sp>
      <p:sp>
        <p:nvSpPr>
          <p:cNvPr id="15" name="TextBox 14">
            <a:extLst>
              <a:ext uri="{FF2B5EF4-FFF2-40B4-BE49-F238E27FC236}">
                <a16:creationId xmlns:a16="http://schemas.microsoft.com/office/drawing/2014/main" id="{669438EB-2CAA-1E8A-1C2D-8DD2DCC2681F}"/>
              </a:ext>
            </a:extLst>
          </p:cNvPr>
          <p:cNvSpPr txBox="1"/>
          <p:nvPr/>
        </p:nvSpPr>
        <p:spPr>
          <a:xfrm>
            <a:off x="8126730" y="1521128"/>
            <a:ext cx="1268730" cy="369332"/>
          </a:xfrm>
          <a:prstGeom prst="rect">
            <a:avLst/>
          </a:prstGeom>
          <a:noFill/>
        </p:spPr>
        <p:txBody>
          <a:bodyPr wrap="square" rtlCol="0">
            <a:spAutoFit/>
          </a:bodyPr>
          <a:lstStyle/>
          <a:p>
            <a:r>
              <a:rPr lang="en-US" dirty="0"/>
              <a:t>Definition:</a:t>
            </a:r>
          </a:p>
        </p:txBody>
      </p:sp>
    </p:spTree>
    <p:extLst>
      <p:ext uri="{BB962C8B-B14F-4D97-AF65-F5344CB8AC3E}">
        <p14:creationId xmlns:p14="http://schemas.microsoft.com/office/powerpoint/2010/main" val="794171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4005-CD41-5D46-AD3F-E5C0D531223B}"/>
              </a:ext>
            </a:extLst>
          </p:cNvPr>
          <p:cNvSpPr>
            <a:spLocks noGrp="1"/>
          </p:cNvSpPr>
          <p:nvPr>
            <p:ph type="title"/>
          </p:nvPr>
        </p:nvSpPr>
        <p:spPr/>
        <p:txBody>
          <a:bodyPr/>
          <a:lstStyle/>
          <a:p>
            <a:r>
              <a:rPr lang="en-US" dirty="0"/>
              <a:t>Gene Ontologies</a:t>
            </a:r>
          </a:p>
        </p:txBody>
      </p:sp>
      <p:sp>
        <p:nvSpPr>
          <p:cNvPr id="3" name="Content Placeholder 2">
            <a:extLst>
              <a:ext uri="{FF2B5EF4-FFF2-40B4-BE49-F238E27FC236}">
                <a16:creationId xmlns:a16="http://schemas.microsoft.com/office/drawing/2014/main" id="{8F3561E5-451B-D148-83CB-B5B29A53C04E}"/>
              </a:ext>
            </a:extLst>
          </p:cNvPr>
          <p:cNvSpPr>
            <a:spLocks noGrp="1"/>
          </p:cNvSpPr>
          <p:nvPr>
            <p:ph idx="1"/>
          </p:nvPr>
        </p:nvSpPr>
        <p:spPr/>
        <p:txBody>
          <a:bodyPr>
            <a:normAutofit fontScale="92500" lnSpcReduction="10000"/>
          </a:bodyPr>
          <a:lstStyle/>
          <a:p>
            <a:pPr marL="0" indent="0">
              <a:buNone/>
            </a:pPr>
            <a:r>
              <a:rPr lang="en-US" dirty="0"/>
              <a:t>Gene ontology (GO) is a formalized system for categorizing/annotating genes according to their biological functions.</a:t>
            </a:r>
          </a:p>
          <a:p>
            <a:pPr marL="0" indent="0">
              <a:buNone/>
            </a:pPr>
            <a:endParaRPr lang="en-US" dirty="0"/>
          </a:p>
          <a:p>
            <a:pPr marL="0" indent="0">
              <a:buNone/>
            </a:pPr>
            <a:r>
              <a:rPr lang="en-US" dirty="0"/>
              <a:t>This makes it easier to systematically compare gene sets and also can help keep track of similar genes across different organisms.</a:t>
            </a:r>
          </a:p>
          <a:p>
            <a:pPr marL="0" indent="0">
              <a:buNone/>
            </a:pPr>
            <a:endParaRPr lang="en-US" dirty="0"/>
          </a:p>
          <a:p>
            <a:pPr marL="0" indent="0">
              <a:buNone/>
            </a:pPr>
            <a:r>
              <a:rPr lang="en-US" dirty="0"/>
              <a:t>Every gene has assigned three “aspects”</a:t>
            </a:r>
          </a:p>
          <a:p>
            <a:r>
              <a:rPr lang="en-US" dirty="0"/>
              <a:t>Molecular function</a:t>
            </a:r>
          </a:p>
          <a:p>
            <a:r>
              <a:rPr lang="en-US" dirty="0"/>
              <a:t>Cellular component</a:t>
            </a:r>
          </a:p>
          <a:p>
            <a:r>
              <a:rPr lang="en-US" dirty="0"/>
              <a:t>Biological process</a:t>
            </a:r>
          </a:p>
          <a:p>
            <a:pPr marL="0" indent="0">
              <a:buNone/>
            </a:pPr>
            <a:endParaRPr lang="en-US" dirty="0"/>
          </a:p>
        </p:txBody>
      </p:sp>
      <p:sp>
        <p:nvSpPr>
          <p:cNvPr id="4" name="Rectangle 3">
            <a:extLst>
              <a:ext uri="{FF2B5EF4-FFF2-40B4-BE49-F238E27FC236}">
                <a16:creationId xmlns:a16="http://schemas.microsoft.com/office/drawing/2014/main" id="{81226C58-5E6D-0A48-813D-556603910ABC}"/>
              </a:ext>
            </a:extLst>
          </p:cNvPr>
          <p:cNvSpPr/>
          <p:nvPr/>
        </p:nvSpPr>
        <p:spPr>
          <a:xfrm>
            <a:off x="838200" y="1321356"/>
            <a:ext cx="2450992" cy="369332"/>
          </a:xfrm>
          <a:prstGeom prst="rect">
            <a:avLst/>
          </a:prstGeom>
        </p:spPr>
        <p:txBody>
          <a:bodyPr wrap="none">
            <a:spAutoFit/>
          </a:bodyPr>
          <a:lstStyle/>
          <a:p>
            <a:r>
              <a:rPr lang="en-US" dirty="0"/>
              <a:t>http://</a:t>
            </a:r>
            <a:r>
              <a:rPr lang="en-US" dirty="0" err="1"/>
              <a:t>geneontology.org</a:t>
            </a:r>
            <a:endParaRPr lang="en-US" dirty="0"/>
          </a:p>
        </p:txBody>
      </p:sp>
    </p:spTree>
    <p:extLst>
      <p:ext uri="{BB962C8B-B14F-4D97-AF65-F5344CB8AC3E}">
        <p14:creationId xmlns:p14="http://schemas.microsoft.com/office/powerpoint/2010/main" val="102639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4F50-D5BA-5445-BCBC-CB8AB9299E4A}"/>
              </a:ext>
            </a:extLst>
          </p:cNvPr>
          <p:cNvSpPr>
            <a:spLocks noGrp="1"/>
          </p:cNvSpPr>
          <p:nvPr>
            <p:ph type="title"/>
          </p:nvPr>
        </p:nvSpPr>
        <p:spPr/>
        <p:txBody>
          <a:bodyPr/>
          <a:lstStyle/>
          <a:p>
            <a:r>
              <a:rPr lang="en-US" dirty="0"/>
              <a:t>Gene Ontologies - aspects</a:t>
            </a:r>
          </a:p>
        </p:txBody>
      </p:sp>
      <p:pic>
        <p:nvPicPr>
          <p:cNvPr id="4" name="Content Placeholder 3">
            <a:extLst>
              <a:ext uri="{FF2B5EF4-FFF2-40B4-BE49-F238E27FC236}">
                <a16:creationId xmlns:a16="http://schemas.microsoft.com/office/drawing/2014/main" id="{288BEFB6-E9F3-B045-AFD6-9C7FBC3F5443}"/>
              </a:ext>
            </a:extLst>
          </p:cNvPr>
          <p:cNvPicPr>
            <a:picLocks noGrp="1" noChangeAspect="1"/>
          </p:cNvPicPr>
          <p:nvPr>
            <p:ph idx="1"/>
          </p:nvPr>
        </p:nvPicPr>
        <p:blipFill>
          <a:blip r:embed="rId2"/>
          <a:stretch>
            <a:fillRect/>
          </a:stretch>
        </p:blipFill>
        <p:spPr>
          <a:xfrm>
            <a:off x="838200" y="2277364"/>
            <a:ext cx="10515600" cy="3447860"/>
          </a:xfrm>
          <a:prstGeom prst="rect">
            <a:avLst/>
          </a:prstGeom>
        </p:spPr>
      </p:pic>
    </p:spTree>
    <p:extLst>
      <p:ext uri="{BB962C8B-B14F-4D97-AF65-F5344CB8AC3E}">
        <p14:creationId xmlns:p14="http://schemas.microsoft.com/office/powerpoint/2010/main" val="744201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CAF59-5CDD-E041-909F-192327475743}"/>
              </a:ext>
            </a:extLst>
          </p:cNvPr>
          <p:cNvSpPr>
            <a:spLocks noGrp="1"/>
          </p:cNvSpPr>
          <p:nvPr>
            <p:ph type="title"/>
          </p:nvPr>
        </p:nvSpPr>
        <p:spPr/>
        <p:txBody>
          <a:bodyPr/>
          <a:lstStyle/>
          <a:p>
            <a:r>
              <a:rPr lang="en-US" dirty="0"/>
              <a:t>Gene Ontologies – GO terms</a:t>
            </a:r>
          </a:p>
        </p:txBody>
      </p:sp>
      <p:sp>
        <p:nvSpPr>
          <p:cNvPr id="3" name="Content Placeholder 2">
            <a:extLst>
              <a:ext uri="{FF2B5EF4-FFF2-40B4-BE49-F238E27FC236}">
                <a16:creationId xmlns:a16="http://schemas.microsoft.com/office/drawing/2014/main" id="{3FAAC664-307C-DA4C-AEAC-9DA3A7F6EF35}"/>
              </a:ext>
            </a:extLst>
          </p:cNvPr>
          <p:cNvSpPr>
            <a:spLocks noGrp="1"/>
          </p:cNvSpPr>
          <p:nvPr>
            <p:ph idx="1"/>
          </p:nvPr>
        </p:nvSpPr>
        <p:spPr/>
        <p:txBody>
          <a:bodyPr/>
          <a:lstStyle/>
          <a:p>
            <a:pPr marL="0" indent="0">
              <a:buNone/>
            </a:pPr>
            <a:r>
              <a:rPr lang="en-US" dirty="0"/>
              <a:t>Each possible aspect is arranged in a hierarchy or “tree” ranging from the most general to the most specific.</a:t>
            </a:r>
          </a:p>
          <a:p>
            <a:pPr marL="0" indent="0">
              <a:buNone/>
            </a:pPr>
            <a:r>
              <a:rPr lang="en-US" dirty="0"/>
              <a:t>If a gene belong to a specific class, it also belongs to call of the “parent” classes in the hierarchy containing that class.</a:t>
            </a:r>
          </a:p>
          <a:p>
            <a:pPr marL="0" indent="0">
              <a:buNone/>
            </a:pPr>
            <a:r>
              <a:rPr lang="en-US" dirty="0"/>
              <a:t>The entire system of classes can be described with a formalized logical vocabulary.</a:t>
            </a:r>
          </a:p>
        </p:txBody>
      </p:sp>
    </p:spTree>
    <p:extLst>
      <p:ext uri="{BB962C8B-B14F-4D97-AF65-F5344CB8AC3E}">
        <p14:creationId xmlns:p14="http://schemas.microsoft.com/office/powerpoint/2010/main" val="2400354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CB2F-AF61-5E48-9BE0-133413E5AE63}"/>
              </a:ext>
            </a:extLst>
          </p:cNvPr>
          <p:cNvSpPr>
            <a:spLocks noGrp="1"/>
          </p:cNvSpPr>
          <p:nvPr>
            <p:ph type="title"/>
          </p:nvPr>
        </p:nvSpPr>
        <p:spPr/>
        <p:txBody>
          <a:bodyPr/>
          <a:lstStyle/>
          <a:p>
            <a:r>
              <a:rPr lang="en-US" dirty="0"/>
              <a:t>Gene Ontologies – GO terms</a:t>
            </a:r>
          </a:p>
        </p:txBody>
      </p:sp>
      <p:pic>
        <p:nvPicPr>
          <p:cNvPr id="4" name="Content Placeholder 3">
            <a:extLst>
              <a:ext uri="{FF2B5EF4-FFF2-40B4-BE49-F238E27FC236}">
                <a16:creationId xmlns:a16="http://schemas.microsoft.com/office/drawing/2014/main" id="{77C4F3C5-8970-3742-9BC7-4B35E852E3EF}"/>
              </a:ext>
            </a:extLst>
          </p:cNvPr>
          <p:cNvPicPr>
            <a:picLocks noGrp="1" noChangeAspect="1"/>
          </p:cNvPicPr>
          <p:nvPr>
            <p:ph idx="1"/>
          </p:nvPr>
        </p:nvPicPr>
        <p:blipFill>
          <a:blip r:embed="rId2"/>
          <a:stretch>
            <a:fillRect/>
          </a:stretch>
        </p:blipFill>
        <p:spPr>
          <a:xfrm>
            <a:off x="838200" y="2824973"/>
            <a:ext cx="10515600" cy="2352642"/>
          </a:xfrm>
          <a:prstGeom prst="rect">
            <a:avLst/>
          </a:prstGeom>
        </p:spPr>
      </p:pic>
    </p:spTree>
    <p:extLst>
      <p:ext uri="{BB962C8B-B14F-4D97-AF65-F5344CB8AC3E}">
        <p14:creationId xmlns:p14="http://schemas.microsoft.com/office/powerpoint/2010/main" val="101568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8E56-967B-AE46-90D4-F26EA5B35D79}"/>
              </a:ext>
            </a:extLst>
          </p:cNvPr>
          <p:cNvSpPr>
            <a:spLocks noGrp="1"/>
          </p:cNvSpPr>
          <p:nvPr>
            <p:ph type="title"/>
          </p:nvPr>
        </p:nvSpPr>
        <p:spPr/>
        <p:txBody>
          <a:bodyPr/>
          <a:lstStyle/>
          <a:p>
            <a:r>
              <a:rPr lang="en-US" dirty="0"/>
              <a:t>Gene Ontologies – GO terms</a:t>
            </a:r>
          </a:p>
        </p:txBody>
      </p:sp>
      <p:sp>
        <p:nvSpPr>
          <p:cNvPr id="3" name="Content Placeholder 2">
            <a:extLst>
              <a:ext uri="{FF2B5EF4-FFF2-40B4-BE49-F238E27FC236}">
                <a16:creationId xmlns:a16="http://schemas.microsoft.com/office/drawing/2014/main" id="{CBB1E270-D6C8-DD40-B10D-73D02C525BEB}"/>
              </a:ext>
            </a:extLst>
          </p:cNvPr>
          <p:cNvSpPr>
            <a:spLocks noGrp="1"/>
          </p:cNvSpPr>
          <p:nvPr>
            <p:ph idx="1"/>
          </p:nvPr>
        </p:nvSpPr>
        <p:spPr/>
        <p:txBody>
          <a:bodyPr/>
          <a:lstStyle/>
          <a:p>
            <a:r>
              <a:rPr lang="en-US" dirty="0"/>
              <a:t>The possible values for a given aspect are called GO terms or classes and have unique identifiers and descriptions:</a:t>
            </a:r>
          </a:p>
          <a:p>
            <a:endParaRPr lang="en-US" dirty="0"/>
          </a:p>
        </p:txBody>
      </p:sp>
      <p:pic>
        <p:nvPicPr>
          <p:cNvPr id="4" name="Picture 3">
            <a:extLst>
              <a:ext uri="{FF2B5EF4-FFF2-40B4-BE49-F238E27FC236}">
                <a16:creationId xmlns:a16="http://schemas.microsoft.com/office/drawing/2014/main" id="{FBA63C2B-C471-5143-8FF8-70CBEF72815F}"/>
              </a:ext>
            </a:extLst>
          </p:cNvPr>
          <p:cNvPicPr>
            <a:picLocks noChangeAspect="1"/>
          </p:cNvPicPr>
          <p:nvPr/>
        </p:nvPicPr>
        <p:blipFill>
          <a:blip r:embed="rId2"/>
          <a:stretch>
            <a:fillRect/>
          </a:stretch>
        </p:blipFill>
        <p:spPr>
          <a:xfrm>
            <a:off x="838200" y="2740572"/>
            <a:ext cx="9737124" cy="858751"/>
          </a:xfrm>
          <a:prstGeom prst="rect">
            <a:avLst/>
          </a:prstGeom>
        </p:spPr>
      </p:pic>
    </p:spTree>
    <p:extLst>
      <p:ext uri="{BB962C8B-B14F-4D97-AF65-F5344CB8AC3E}">
        <p14:creationId xmlns:p14="http://schemas.microsoft.com/office/powerpoint/2010/main" val="3592926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8679-0BAE-D64F-87F4-7AEC4852ACF5}"/>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BBDE00B6-F50C-1546-AAB5-1629273EE2F1}"/>
              </a:ext>
            </a:extLst>
          </p:cNvPr>
          <p:cNvPicPr>
            <a:picLocks noGrp="1" noChangeAspect="1"/>
          </p:cNvPicPr>
          <p:nvPr>
            <p:ph idx="1"/>
          </p:nvPr>
        </p:nvPicPr>
        <p:blipFill>
          <a:blip r:embed="rId2"/>
          <a:stretch>
            <a:fillRect/>
          </a:stretch>
        </p:blipFill>
        <p:spPr>
          <a:xfrm>
            <a:off x="838200" y="2135531"/>
            <a:ext cx="10515600" cy="3683672"/>
          </a:xfrm>
          <a:prstGeom prst="rect">
            <a:avLst/>
          </a:prstGeom>
        </p:spPr>
      </p:pic>
      <p:sp>
        <p:nvSpPr>
          <p:cNvPr id="5" name="Rectangle 4">
            <a:extLst>
              <a:ext uri="{FF2B5EF4-FFF2-40B4-BE49-F238E27FC236}">
                <a16:creationId xmlns:a16="http://schemas.microsoft.com/office/drawing/2014/main" id="{80497315-0FA4-ED45-8842-C7C48AB27EF5}"/>
              </a:ext>
            </a:extLst>
          </p:cNvPr>
          <p:cNvSpPr/>
          <p:nvPr/>
        </p:nvSpPr>
        <p:spPr>
          <a:xfrm>
            <a:off x="838200" y="1690688"/>
            <a:ext cx="1772729" cy="369332"/>
          </a:xfrm>
          <a:prstGeom prst="rect">
            <a:avLst/>
          </a:prstGeom>
        </p:spPr>
        <p:txBody>
          <a:bodyPr wrap="none">
            <a:spAutoFit/>
          </a:bodyPr>
          <a:lstStyle/>
          <a:p>
            <a:r>
              <a:rPr lang="en-US" dirty="0"/>
              <a:t>Searching a gene</a:t>
            </a:r>
          </a:p>
        </p:txBody>
      </p:sp>
    </p:spTree>
    <p:extLst>
      <p:ext uri="{BB962C8B-B14F-4D97-AF65-F5344CB8AC3E}">
        <p14:creationId xmlns:p14="http://schemas.microsoft.com/office/powerpoint/2010/main" val="3343712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A1C6-1408-C044-BEB0-5D2CE39A2036}"/>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70DF0F1C-E948-194D-BD88-94770FD86798}"/>
              </a:ext>
            </a:extLst>
          </p:cNvPr>
          <p:cNvPicPr>
            <a:picLocks noGrp="1" noChangeAspect="1"/>
          </p:cNvPicPr>
          <p:nvPr>
            <p:ph idx="1"/>
          </p:nvPr>
        </p:nvPicPr>
        <p:blipFill>
          <a:blip r:embed="rId2"/>
          <a:stretch>
            <a:fillRect/>
          </a:stretch>
        </p:blipFill>
        <p:spPr>
          <a:xfrm>
            <a:off x="838200" y="2548528"/>
            <a:ext cx="10515600" cy="2905532"/>
          </a:xfrm>
          <a:prstGeom prst="rect">
            <a:avLst/>
          </a:prstGeom>
        </p:spPr>
      </p:pic>
      <p:sp>
        <p:nvSpPr>
          <p:cNvPr id="5" name="Rectangle 4">
            <a:extLst>
              <a:ext uri="{FF2B5EF4-FFF2-40B4-BE49-F238E27FC236}">
                <a16:creationId xmlns:a16="http://schemas.microsoft.com/office/drawing/2014/main" id="{D4029B11-ED99-8C4D-9A17-CB2E09B6B277}"/>
              </a:ext>
            </a:extLst>
          </p:cNvPr>
          <p:cNvSpPr/>
          <p:nvPr/>
        </p:nvSpPr>
        <p:spPr>
          <a:xfrm>
            <a:off x="838200" y="1934942"/>
            <a:ext cx="5368714" cy="369332"/>
          </a:xfrm>
          <a:prstGeom prst="rect">
            <a:avLst/>
          </a:prstGeom>
        </p:spPr>
        <p:txBody>
          <a:bodyPr wrap="none">
            <a:spAutoFit/>
          </a:bodyPr>
          <a:lstStyle/>
          <a:p>
            <a:r>
              <a:rPr lang="en-US" dirty="0"/>
              <a:t>Search results. Let’s click on “genes and gene products.”</a:t>
            </a:r>
          </a:p>
        </p:txBody>
      </p:sp>
    </p:spTree>
    <p:extLst>
      <p:ext uri="{BB962C8B-B14F-4D97-AF65-F5344CB8AC3E}">
        <p14:creationId xmlns:p14="http://schemas.microsoft.com/office/powerpoint/2010/main" val="428492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9E56-DD47-6046-8AAA-E3E4EC7AB930}"/>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9D8DFC95-E013-CB43-97B5-1F0CA2F34DAA}"/>
              </a:ext>
            </a:extLst>
          </p:cNvPr>
          <p:cNvPicPr>
            <a:picLocks noGrp="1" noChangeAspect="1"/>
          </p:cNvPicPr>
          <p:nvPr>
            <p:ph idx="1"/>
          </p:nvPr>
        </p:nvPicPr>
        <p:blipFill>
          <a:blip r:embed="rId2"/>
          <a:stretch>
            <a:fillRect/>
          </a:stretch>
        </p:blipFill>
        <p:spPr>
          <a:xfrm>
            <a:off x="4428200" y="1690688"/>
            <a:ext cx="7657731" cy="4351338"/>
          </a:xfrm>
          <a:prstGeom prst="rect">
            <a:avLst/>
          </a:prstGeom>
        </p:spPr>
      </p:pic>
      <p:sp>
        <p:nvSpPr>
          <p:cNvPr id="5" name="Rectangle 4">
            <a:extLst>
              <a:ext uri="{FF2B5EF4-FFF2-40B4-BE49-F238E27FC236}">
                <a16:creationId xmlns:a16="http://schemas.microsoft.com/office/drawing/2014/main" id="{887E685B-4880-2349-B1D3-1A7B4C7637C3}"/>
              </a:ext>
            </a:extLst>
          </p:cNvPr>
          <p:cNvSpPr/>
          <p:nvPr/>
        </p:nvSpPr>
        <p:spPr>
          <a:xfrm>
            <a:off x="838200" y="1546780"/>
            <a:ext cx="2653996" cy="369332"/>
          </a:xfrm>
          <a:prstGeom prst="rect">
            <a:avLst/>
          </a:prstGeom>
        </p:spPr>
        <p:txBody>
          <a:bodyPr wrap="none">
            <a:spAutoFit/>
          </a:bodyPr>
          <a:lstStyle/>
          <a:p>
            <a:r>
              <a:rPr lang="en-US" dirty="0"/>
              <a:t>Let’s select Homo sapiens.</a:t>
            </a:r>
          </a:p>
        </p:txBody>
      </p:sp>
      <p:pic>
        <p:nvPicPr>
          <p:cNvPr id="6" name="Picture 5">
            <a:extLst>
              <a:ext uri="{FF2B5EF4-FFF2-40B4-BE49-F238E27FC236}">
                <a16:creationId xmlns:a16="http://schemas.microsoft.com/office/drawing/2014/main" id="{075A661A-D55D-2C45-8D98-6E663EEA926D}"/>
              </a:ext>
            </a:extLst>
          </p:cNvPr>
          <p:cNvPicPr>
            <a:picLocks noChangeAspect="1"/>
          </p:cNvPicPr>
          <p:nvPr/>
        </p:nvPicPr>
        <p:blipFill>
          <a:blip r:embed="rId3"/>
          <a:stretch>
            <a:fillRect/>
          </a:stretch>
        </p:blipFill>
        <p:spPr>
          <a:xfrm>
            <a:off x="0" y="6159106"/>
            <a:ext cx="12192000" cy="667537"/>
          </a:xfrm>
          <a:prstGeom prst="rect">
            <a:avLst/>
          </a:prstGeom>
        </p:spPr>
      </p:pic>
    </p:spTree>
    <p:extLst>
      <p:ext uri="{BB962C8B-B14F-4D97-AF65-F5344CB8AC3E}">
        <p14:creationId xmlns:p14="http://schemas.microsoft.com/office/powerpoint/2010/main" val="3490877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238E-7C4C-FB4A-82C9-8774EF51D141}"/>
              </a:ext>
            </a:extLst>
          </p:cNvPr>
          <p:cNvSpPr>
            <a:spLocks noGrp="1"/>
          </p:cNvSpPr>
          <p:nvPr>
            <p:ph type="title"/>
          </p:nvPr>
        </p:nvSpPr>
        <p:spPr/>
        <p:txBody>
          <a:bodyPr/>
          <a:lstStyle/>
          <a:p>
            <a:r>
              <a:rPr lang="en-US" dirty="0"/>
              <a:t>How can you interpret a list of genes?</a:t>
            </a:r>
          </a:p>
        </p:txBody>
      </p:sp>
      <p:sp>
        <p:nvSpPr>
          <p:cNvPr id="3" name="Content Placeholder 2">
            <a:extLst>
              <a:ext uri="{FF2B5EF4-FFF2-40B4-BE49-F238E27FC236}">
                <a16:creationId xmlns:a16="http://schemas.microsoft.com/office/drawing/2014/main" id="{D2F4FF15-75E3-FE44-A9DD-55D5F132383D}"/>
              </a:ext>
            </a:extLst>
          </p:cNvPr>
          <p:cNvSpPr>
            <a:spLocks noGrp="1"/>
          </p:cNvSpPr>
          <p:nvPr>
            <p:ph idx="1"/>
          </p:nvPr>
        </p:nvSpPr>
        <p:spPr/>
        <p:txBody>
          <a:bodyPr/>
          <a:lstStyle/>
          <a:p>
            <a:pPr marL="0" indent="0">
              <a:buNone/>
            </a:pPr>
            <a:r>
              <a:rPr lang="en-US" dirty="0"/>
              <a:t>We’ve discussed a variety of types of annotation and tools for annotating association results at the variant level.</a:t>
            </a:r>
          </a:p>
          <a:p>
            <a:pPr marL="0" indent="0">
              <a:buNone/>
            </a:pPr>
            <a:endParaRPr lang="en-US" dirty="0"/>
          </a:p>
          <a:p>
            <a:pPr marL="0" indent="0">
              <a:buNone/>
            </a:pPr>
            <a:r>
              <a:rPr lang="en-US" dirty="0"/>
              <a:t>We’ve also discussed some ways of using annotation to “map” association results to particular genes.</a:t>
            </a:r>
          </a:p>
          <a:p>
            <a:pPr marL="0" indent="0">
              <a:buNone/>
            </a:pPr>
            <a:endParaRPr lang="en-US" dirty="0"/>
          </a:p>
          <a:p>
            <a:pPr marL="0" indent="0">
              <a:buNone/>
            </a:pPr>
            <a:r>
              <a:rPr lang="en-US" dirty="0"/>
              <a:t>Why not just publish the list of genes?</a:t>
            </a:r>
          </a:p>
        </p:txBody>
      </p:sp>
    </p:spTree>
    <p:extLst>
      <p:ext uri="{BB962C8B-B14F-4D97-AF65-F5344CB8AC3E}">
        <p14:creationId xmlns:p14="http://schemas.microsoft.com/office/powerpoint/2010/main" val="4281659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2141740" cy="369332"/>
          </a:xfrm>
          <a:prstGeom prst="rect">
            <a:avLst/>
          </a:prstGeom>
        </p:spPr>
        <p:txBody>
          <a:bodyPr wrap="none">
            <a:spAutoFit/>
          </a:bodyPr>
          <a:lstStyle/>
          <a:p>
            <a:r>
              <a:rPr lang="en-US" dirty="0"/>
              <a:t>Results for </a:t>
            </a:r>
            <a:r>
              <a:rPr lang="en-US" i="1" dirty="0"/>
              <a:t>SLC39A10</a:t>
            </a:r>
            <a:endParaRPr lang="en-US" dirty="0"/>
          </a:p>
        </p:txBody>
      </p:sp>
      <p:pic>
        <p:nvPicPr>
          <p:cNvPr id="9" name="Content Placeholder 8">
            <a:extLst>
              <a:ext uri="{FF2B5EF4-FFF2-40B4-BE49-F238E27FC236}">
                <a16:creationId xmlns:a16="http://schemas.microsoft.com/office/drawing/2014/main" id="{DFB971FE-0EF9-914B-A8ED-258FD0F20EF6}"/>
              </a:ext>
            </a:extLst>
          </p:cNvPr>
          <p:cNvPicPr>
            <a:picLocks noGrp="1" noChangeAspect="1"/>
          </p:cNvPicPr>
          <p:nvPr>
            <p:ph idx="1"/>
          </p:nvPr>
        </p:nvPicPr>
        <p:blipFill>
          <a:blip r:embed="rId2"/>
          <a:stretch>
            <a:fillRect/>
          </a:stretch>
        </p:blipFill>
        <p:spPr>
          <a:xfrm>
            <a:off x="2784844" y="1825625"/>
            <a:ext cx="6622311" cy="4351338"/>
          </a:xfrm>
          <a:prstGeom prst="rect">
            <a:avLst/>
          </a:prstGeom>
        </p:spPr>
      </p:pic>
    </p:spTree>
    <p:extLst>
      <p:ext uri="{BB962C8B-B14F-4D97-AF65-F5344CB8AC3E}">
        <p14:creationId xmlns:p14="http://schemas.microsoft.com/office/powerpoint/2010/main" val="3596606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5790944" cy="369332"/>
          </a:xfrm>
          <a:prstGeom prst="rect">
            <a:avLst/>
          </a:prstGeom>
        </p:spPr>
        <p:txBody>
          <a:bodyPr wrap="none">
            <a:spAutoFit/>
          </a:bodyPr>
          <a:lstStyle/>
          <a:p>
            <a:r>
              <a:rPr lang="en-US" dirty="0"/>
              <a:t>Results for </a:t>
            </a:r>
            <a:r>
              <a:rPr lang="en-US" i="1" dirty="0"/>
              <a:t>SLC39A10</a:t>
            </a:r>
            <a:r>
              <a:rPr lang="en-US" dirty="0"/>
              <a:t>. Filter to show only aspect F (function)</a:t>
            </a:r>
          </a:p>
        </p:txBody>
      </p:sp>
      <p:pic>
        <p:nvPicPr>
          <p:cNvPr id="6" name="Content Placeholder 5">
            <a:extLst>
              <a:ext uri="{FF2B5EF4-FFF2-40B4-BE49-F238E27FC236}">
                <a16:creationId xmlns:a16="http://schemas.microsoft.com/office/drawing/2014/main" id="{199AB857-2AF4-AB44-9AEF-45FAF2186FA2}"/>
              </a:ext>
            </a:extLst>
          </p:cNvPr>
          <p:cNvPicPr>
            <a:picLocks noGrp="1" noChangeAspect="1"/>
          </p:cNvPicPr>
          <p:nvPr>
            <p:ph idx="1"/>
          </p:nvPr>
        </p:nvPicPr>
        <p:blipFill>
          <a:blip r:embed="rId2"/>
          <a:stretch>
            <a:fillRect/>
          </a:stretch>
        </p:blipFill>
        <p:spPr>
          <a:xfrm>
            <a:off x="2784844" y="1825625"/>
            <a:ext cx="6622311" cy="4351338"/>
          </a:xfrm>
          <a:prstGeom prst="rect">
            <a:avLst/>
          </a:prstGeom>
        </p:spPr>
      </p:pic>
    </p:spTree>
    <p:extLst>
      <p:ext uri="{BB962C8B-B14F-4D97-AF65-F5344CB8AC3E}">
        <p14:creationId xmlns:p14="http://schemas.microsoft.com/office/powerpoint/2010/main" val="2922675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5731121" cy="369332"/>
          </a:xfrm>
          <a:prstGeom prst="rect">
            <a:avLst/>
          </a:prstGeom>
        </p:spPr>
        <p:txBody>
          <a:bodyPr wrap="none">
            <a:spAutoFit/>
          </a:bodyPr>
          <a:lstStyle/>
          <a:p>
            <a:r>
              <a:rPr lang="en-US" dirty="0"/>
              <a:t>Results for </a:t>
            </a:r>
            <a:r>
              <a:rPr lang="en-US" i="1" dirty="0"/>
              <a:t>SLC39A10</a:t>
            </a:r>
            <a:r>
              <a:rPr lang="en-US" dirty="0"/>
              <a:t>. Filter to show only aspect P (process)</a:t>
            </a:r>
          </a:p>
        </p:txBody>
      </p:sp>
      <p:pic>
        <p:nvPicPr>
          <p:cNvPr id="8" name="Content Placeholder 7">
            <a:extLst>
              <a:ext uri="{FF2B5EF4-FFF2-40B4-BE49-F238E27FC236}">
                <a16:creationId xmlns:a16="http://schemas.microsoft.com/office/drawing/2014/main" id="{6A550945-E116-2A48-AF6C-E5498D99F098}"/>
              </a:ext>
            </a:extLst>
          </p:cNvPr>
          <p:cNvPicPr>
            <a:picLocks noGrp="1" noChangeAspect="1"/>
          </p:cNvPicPr>
          <p:nvPr>
            <p:ph idx="1"/>
          </p:nvPr>
        </p:nvPicPr>
        <p:blipFill>
          <a:blip r:embed="rId2"/>
          <a:stretch>
            <a:fillRect/>
          </a:stretch>
        </p:blipFill>
        <p:spPr>
          <a:xfrm>
            <a:off x="2784844" y="1825625"/>
            <a:ext cx="6622311" cy="4351338"/>
          </a:xfrm>
          <a:prstGeom prst="rect">
            <a:avLst/>
          </a:prstGeom>
        </p:spPr>
      </p:pic>
    </p:spTree>
    <p:extLst>
      <p:ext uri="{BB962C8B-B14F-4D97-AF65-F5344CB8AC3E}">
        <p14:creationId xmlns:p14="http://schemas.microsoft.com/office/powerpoint/2010/main" val="2394546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21A0-3D31-1640-BA88-E7237705D72C}"/>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77E28EA6-99D1-5047-B49A-53E36F5C4612}"/>
              </a:ext>
            </a:extLst>
          </p:cNvPr>
          <p:cNvSpPr/>
          <p:nvPr/>
        </p:nvSpPr>
        <p:spPr>
          <a:xfrm>
            <a:off x="938963" y="1321356"/>
            <a:ext cx="8512395" cy="369332"/>
          </a:xfrm>
          <a:prstGeom prst="rect">
            <a:avLst/>
          </a:prstGeom>
        </p:spPr>
        <p:txBody>
          <a:bodyPr wrap="none">
            <a:spAutoFit/>
          </a:bodyPr>
          <a:lstStyle/>
          <a:p>
            <a:r>
              <a:rPr lang="en-US" dirty="0"/>
              <a:t>Result of clicking on one of the GO terms: “zinc ion import across plasma membrane.”</a:t>
            </a:r>
          </a:p>
        </p:txBody>
      </p:sp>
      <p:pic>
        <p:nvPicPr>
          <p:cNvPr id="6" name="Content Placeholder 5">
            <a:extLst>
              <a:ext uri="{FF2B5EF4-FFF2-40B4-BE49-F238E27FC236}">
                <a16:creationId xmlns:a16="http://schemas.microsoft.com/office/drawing/2014/main" id="{47EBF34A-2A02-DC4D-A802-DD7ED26A06C6}"/>
              </a:ext>
            </a:extLst>
          </p:cNvPr>
          <p:cNvPicPr>
            <a:picLocks noGrp="1" noChangeAspect="1"/>
          </p:cNvPicPr>
          <p:nvPr>
            <p:ph idx="1"/>
          </p:nvPr>
        </p:nvPicPr>
        <p:blipFill>
          <a:blip r:embed="rId2"/>
          <a:stretch>
            <a:fillRect/>
          </a:stretch>
        </p:blipFill>
        <p:spPr>
          <a:xfrm>
            <a:off x="3136701" y="1825625"/>
            <a:ext cx="5918598" cy="4351338"/>
          </a:xfrm>
          <a:prstGeom prst="rect">
            <a:avLst/>
          </a:prstGeom>
        </p:spPr>
      </p:pic>
    </p:spTree>
    <p:extLst>
      <p:ext uri="{BB962C8B-B14F-4D97-AF65-F5344CB8AC3E}">
        <p14:creationId xmlns:p14="http://schemas.microsoft.com/office/powerpoint/2010/main" val="3791926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458D-DD77-CB40-8869-E73C4D75A471}"/>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D0E44B64-0A28-714E-8AC2-A52534922D6E}"/>
              </a:ext>
            </a:extLst>
          </p:cNvPr>
          <p:cNvPicPr>
            <a:picLocks noGrp="1" noChangeAspect="1"/>
          </p:cNvPicPr>
          <p:nvPr>
            <p:ph idx="1"/>
          </p:nvPr>
        </p:nvPicPr>
        <p:blipFill>
          <a:blip r:embed="rId2"/>
          <a:stretch>
            <a:fillRect/>
          </a:stretch>
        </p:blipFill>
        <p:spPr>
          <a:xfrm>
            <a:off x="3346450" y="1886744"/>
            <a:ext cx="5499100" cy="4229100"/>
          </a:xfrm>
          <a:prstGeom prst="rect">
            <a:avLst/>
          </a:prstGeom>
        </p:spPr>
      </p:pic>
      <p:sp>
        <p:nvSpPr>
          <p:cNvPr id="5" name="Rectangle 4">
            <a:extLst>
              <a:ext uri="{FF2B5EF4-FFF2-40B4-BE49-F238E27FC236}">
                <a16:creationId xmlns:a16="http://schemas.microsoft.com/office/drawing/2014/main" id="{08AFC3AE-57A0-CB4B-BA69-84847D9B1C1B}"/>
              </a:ext>
            </a:extLst>
          </p:cNvPr>
          <p:cNvSpPr/>
          <p:nvPr/>
        </p:nvSpPr>
        <p:spPr>
          <a:xfrm>
            <a:off x="938963" y="1321356"/>
            <a:ext cx="4026808" cy="369332"/>
          </a:xfrm>
          <a:prstGeom prst="rect">
            <a:avLst/>
          </a:prstGeom>
        </p:spPr>
        <p:txBody>
          <a:bodyPr wrap="none">
            <a:spAutoFit/>
          </a:bodyPr>
          <a:lstStyle/>
          <a:p>
            <a:r>
              <a:rPr lang="en-US" dirty="0"/>
              <a:t>Result of clicking on “Inferred Tree View”</a:t>
            </a:r>
          </a:p>
        </p:txBody>
      </p:sp>
    </p:spTree>
    <p:extLst>
      <p:ext uri="{BB962C8B-B14F-4D97-AF65-F5344CB8AC3E}">
        <p14:creationId xmlns:p14="http://schemas.microsoft.com/office/powerpoint/2010/main" val="3619667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EF30-8FB3-5C48-9474-7D91E838E4F8}"/>
              </a:ext>
            </a:extLst>
          </p:cNvPr>
          <p:cNvSpPr>
            <a:spLocks noGrp="1"/>
          </p:cNvSpPr>
          <p:nvPr>
            <p:ph type="title"/>
          </p:nvPr>
        </p:nvSpPr>
        <p:spPr/>
        <p:txBody>
          <a:bodyPr/>
          <a:lstStyle/>
          <a:p>
            <a:r>
              <a:rPr lang="en-US" dirty="0"/>
              <a:t>Gene Ontologies</a:t>
            </a:r>
          </a:p>
        </p:txBody>
      </p:sp>
      <p:sp>
        <p:nvSpPr>
          <p:cNvPr id="5" name="Rectangle 4">
            <a:extLst>
              <a:ext uri="{FF2B5EF4-FFF2-40B4-BE49-F238E27FC236}">
                <a16:creationId xmlns:a16="http://schemas.microsoft.com/office/drawing/2014/main" id="{5DC2BC6D-767B-4740-934E-AF666BF146FE}"/>
              </a:ext>
            </a:extLst>
          </p:cNvPr>
          <p:cNvSpPr/>
          <p:nvPr/>
        </p:nvSpPr>
        <p:spPr>
          <a:xfrm>
            <a:off x="838200" y="1321356"/>
            <a:ext cx="3035703" cy="369332"/>
          </a:xfrm>
          <a:prstGeom prst="rect">
            <a:avLst/>
          </a:prstGeom>
        </p:spPr>
        <p:txBody>
          <a:bodyPr wrap="none">
            <a:spAutoFit/>
          </a:bodyPr>
          <a:lstStyle/>
          <a:p>
            <a:r>
              <a:rPr lang="en-US" dirty="0"/>
              <a:t>An option from “Graph Views”</a:t>
            </a:r>
          </a:p>
        </p:txBody>
      </p:sp>
      <p:pic>
        <p:nvPicPr>
          <p:cNvPr id="9" name="Content Placeholder 8">
            <a:extLst>
              <a:ext uri="{FF2B5EF4-FFF2-40B4-BE49-F238E27FC236}">
                <a16:creationId xmlns:a16="http://schemas.microsoft.com/office/drawing/2014/main" id="{3606E064-5F92-B74D-8906-9C9DD96513E9}"/>
              </a:ext>
            </a:extLst>
          </p:cNvPr>
          <p:cNvPicPr>
            <a:picLocks noGrp="1" noChangeAspect="1"/>
          </p:cNvPicPr>
          <p:nvPr>
            <p:ph idx="1"/>
          </p:nvPr>
        </p:nvPicPr>
        <p:blipFill>
          <a:blip r:embed="rId2"/>
          <a:stretch>
            <a:fillRect/>
          </a:stretch>
        </p:blipFill>
        <p:spPr>
          <a:xfrm>
            <a:off x="3784001" y="1506022"/>
            <a:ext cx="4915156" cy="4726371"/>
          </a:xfrm>
          <a:prstGeom prst="rect">
            <a:avLst/>
          </a:prstGeom>
        </p:spPr>
      </p:pic>
    </p:spTree>
    <p:extLst>
      <p:ext uri="{BB962C8B-B14F-4D97-AF65-F5344CB8AC3E}">
        <p14:creationId xmlns:p14="http://schemas.microsoft.com/office/powerpoint/2010/main" val="2172901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AF58-4674-8945-AD13-D49A9DC4A006}"/>
              </a:ext>
            </a:extLst>
          </p:cNvPr>
          <p:cNvSpPr>
            <a:spLocks noGrp="1"/>
          </p:cNvSpPr>
          <p:nvPr>
            <p:ph type="title"/>
          </p:nvPr>
        </p:nvSpPr>
        <p:spPr/>
        <p:txBody>
          <a:bodyPr/>
          <a:lstStyle/>
          <a:p>
            <a:r>
              <a:rPr lang="en-US" dirty="0"/>
              <a:t>Gene Ontologies</a:t>
            </a:r>
          </a:p>
        </p:txBody>
      </p:sp>
      <p:pic>
        <p:nvPicPr>
          <p:cNvPr id="4" name="Content Placeholder 3">
            <a:extLst>
              <a:ext uri="{FF2B5EF4-FFF2-40B4-BE49-F238E27FC236}">
                <a16:creationId xmlns:a16="http://schemas.microsoft.com/office/drawing/2014/main" id="{9545A925-F060-984A-B692-EACC2951D9A8}"/>
              </a:ext>
            </a:extLst>
          </p:cNvPr>
          <p:cNvPicPr>
            <a:picLocks noGrp="1" noChangeAspect="1"/>
          </p:cNvPicPr>
          <p:nvPr>
            <p:ph idx="1"/>
          </p:nvPr>
        </p:nvPicPr>
        <p:blipFill>
          <a:blip r:embed="rId2"/>
          <a:stretch>
            <a:fillRect/>
          </a:stretch>
        </p:blipFill>
        <p:spPr>
          <a:xfrm>
            <a:off x="2767286" y="1825625"/>
            <a:ext cx="6657428" cy="4351338"/>
          </a:xfrm>
          <a:prstGeom prst="rect">
            <a:avLst/>
          </a:prstGeom>
        </p:spPr>
      </p:pic>
      <p:sp>
        <p:nvSpPr>
          <p:cNvPr id="5" name="Rectangle 4">
            <a:extLst>
              <a:ext uri="{FF2B5EF4-FFF2-40B4-BE49-F238E27FC236}">
                <a16:creationId xmlns:a16="http://schemas.microsoft.com/office/drawing/2014/main" id="{37A05B79-2664-834D-AA99-49312FE6BC7E}"/>
              </a:ext>
            </a:extLst>
          </p:cNvPr>
          <p:cNvSpPr/>
          <p:nvPr/>
        </p:nvSpPr>
        <p:spPr>
          <a:xfrm>
            <a:off x="838200" y="1321356"/>
            <a:ext cx="3551870" cy="369332"/>
          </a:xfrm>
          <a:prstGeom prst="rect">
            <a:avLst/>
          </a:prstGeom>
        </p:spPr>
        <p:txBody>
          <a:bodyPr wrap="none">
            <a:spAutoFit/>
          </a:bodyPr>
          <a:lstStyle/>
          <a:p>
            <a:r>
              <a:rPr lang="en-US" dirty="0"/>
              <a:t>Another option from “Graph Views”</a:t>
            </a:r>
          </a:p>
        </p:txBody>
      </p:sp>
    </p:spTree>
    <p:extLst>
      <p:ext uri="{BB962C8B-B14F-4D97-AF65-F5344CB8AC3E}">
        <p14:creationId xmlns:p14="http://schemas.microsoft.com/office/powerpoint/2010/main" val="1646337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2387-B970-244D-B8AC-5428F9CD8084}"/>
              </a:ext>
            </a:extLst>
          </p:cNvPr>
          <p:cNvSpPr>
            <a:spLocks noGrp="1"/>
          </p:cNvSpPr>
          <p:nvPr>
            <p:ph type="title"/>
          </p:nvPr>
        </p:nvSpPr>
        <p:spPr>
          <a:xfrm>
            <a:off x="220362" y="0"/>
            <a:ext cx="10515600" cy="1325563"/>
          </a:xfrm>
        </p:spPr>
        <p:txBody>
          <a:bodyPr/>
          <a:lstStyle/>
          <a:p>
            <a:r>
              <a:rPr lang="en-US" dirty="0"/>
              <a:t>Gene Ontologies – sources and evidence</a:t>
            </a:r>
          </a:p>
        </p:txBody>
      </p:sp>
      <p:pic>
        <p:nvPicPr>
          <p:cNvPr id="4" name="Content Placeholder 3">
            <a:extLst>
              <a:ext uri="{FF2B5EF4-FFF2-40B4-BE49-F238E27FC236}">
                <a16:creationId xmlns:a16="http://schemas.microsoft.com/office/drawing/2014/main" id="{EBD6E28B-9F66-6544-921B-D99C7FD59672}"/>
              </a:ext>
            </a:extLst>
          </p:cNvPr>
          <p:cNvPicPr>
            <a:picLocks noGrp="1" noChangeAspect="1"/>
          </p:cNvPicPr>
          <p:nvPr>
            <p:ph idx="1"/>
          </p:nvPr>
        </p:nvPicPr>
        <p:blipFill>
          <a:blip r:embed="rId2"/>
          <a:stretch>
            <a:fillRect/>
          </a:stretch>
        </p:blipFill>
        <p:spPr>
          <a:xfrm>
            <a:off x="2117072" y="929717"/>
            <a:ext cx="7138137" cy="5928283"/>
          </a:xfrm>
          <a:prstGeom prst="rect">
            <a:avLst/>
          </a:prstGeom>
        </p:spPr>
      </p:pic>
      <p:sp>
        <p:nvSpPr>
          <p:cNvPr id="5" name="Rounded Rectangle 4">
            <a:extLst>
              <a:ext uri="{FF2B5EF4-FFF2-40B4-BE49-F238E27FC236}">
                <a16:creationId xmlns:a16="http://schemas.microsoft.com/office/drawing/2014/main" id="{2438134F-9CAF-4249-94EC-EA5B21777A99}"/>
              </a:ext>
            </a:extLst>
          </p:cNvPr>
          <p:cNvSpPr/>
          <p:nvPr/>
        </p:nvSpPr>
        <p:spPr>
          <a:xfrm>
            <a:off x="4707924" y="1325563"/>
            <a:ext cx="654909" cy="538415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E5C9A2A-5712-AE4B-A0CB-2519ABEC01FD}"/>
              </a:ext>
            </a:extLst>
          </p:cNvPr>
          <p:cNvSpPr/>
          <p:nvPr/>
        </p:nvSpPr>
        <p:spPr>
          <a:xfrm>
            <a:off x="5482281" y="1325563"/>
            <a:ext cx="654909" cy="538415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103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229639"/>
          </a:xfrm>
        </p:spPr>
        <p:txBody>
          <a:bodyPr>
            <a:normAutofit/>
          </a:bodyPr>
          <a:lstStyle/>
          <a:p>
            <a:r>
              <a:rPr lang="en-US" sz="3200" dirty="0"/>
              <a:t>Experimental Evidence evidence codes:</a:t>
            </a:r>
            <a:br>
              <a:rPr lang="en-US" sz="3200" dirty="0"/>
            </a:br>
            <a:br>
              <a:rPr lang="en-US" sz="3200" dirty="0"/>
            </a:br>
            <a:r>
              <a:rPr lang="en-US" sz="3200" dirty="0"/>
              <a:t>  Inferred from Experiment (EXP)</a:t>
            </a:r>
            <a:br>
              <a:rPr lang="en-US" sz="3200" dirty="0"/>
            </a:br>
            <a:r>
              <a:rPr lang="en-US" sz="3200" dirty="0"/>
              <a:t>  Inferred from Direct Assay (IDA)</a:t>
            </a:r>
            <a:br>
              <a:rPr lang="en-US" sz="3200" dirty="0"/>
            </a:br>
            <a:r>
              <a:rPr lang="en-US" sz="3200" dirty="0"/>
              <a:t>  Inferred from Physical Interaction (IPI)</a:t>
            </a:r>
            <a:br>
              <a:rPr lang="en-US" sz="3200" dirty="0"/>
            </a:br>
            <a:r>
              <a:rPr lang="en-US" sz="3200" dirty="0"/>
              <a:t>  Inferred from Mutant Phenotype (IMP)</a:t>
            </a:r>
            <a:br>
              <a:rPr lang="en-US" sz="3200" dirty="0"/>
            </a:br>
            <a:r>
              <a:rPr lang="en-US" sz="3200" dirty="0"/>
              <a:t>  Inferred from Genetic Interaction (IGI)</a:t>
            </a:r>
            <a:br>
              <a:rPr lang="en-US" sz="3200" dirty="0"/>
            </a:br>
            <a:r>
              <a:rPr lang="en-US" sz="3200" dirty="0"/>
              <a:t>  Inferred from Expression Pattern (IEP)</a:t>
            </a:r>
            <a:br>
              <a:rPr lang="en-US" sz="3200" dirty="0"/>
            </a:br>
            <a:endParaRPr lang="en-US" sz="3200" dirty="0"/>
          </a:p>
        </p:txBody>
      </p:sp>
    </p:spTree>
    <p:extLst>
      <p:ext uri="{BB962C8B-B14F-4D97-AF65-F5344CB8AC3E}">
        <p14:creationId xmlns:p14="http://schemas.microsoft.com/office/powerpoint/2010/main" val="351760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229639"/>
          </a:xfrm>
        </p:spPr>
        <p:txBody>
          <a:bodyPr>
            <a:normAutofit/>
          </a:bodyPr>
          <a:lstStyle/>
          <a:p>
            <a:r>
              <a:rPr lang="en-US" sz="3200" dirty="0"/>
              <a:t>Computational Analysis evidence codes:</a:t>
            </a:r>
            <a:br>
              <a:rPr lang="en-US" sz="3200" dirty="0"/>
            </a:br>
            <a:br>
              <a:rPr lang="en-US" sz="3200" dirty="0"/>
            </a:br>
            <a:r>
              <a:rPr lang="en-US" sz="3200" dirty="0"/>
              <a:t>  Inferred from Sequence or structural Similarity (ISS)</a:t>
            </a:r>
            <a:br>
              <a:rPr lang="en-US" sz="3200" dirty="0"/>
            </a:br>
            <a:r>
              <a:rPr lang="en-US" sz="3200" dirty="0"/>
              <a:t>  Inferred from Sequence </a:t>
            </a:r>
            <a:r>
              <a:rPr lang="en-US" sz="3200" dirty="0" err="1"/>
              <a:t>Orthology</a:t>
            </a:r>
            <a:r>
              <a:rPr lang="en-US" sz="3200" dirty="0"/>
              <a:t> (ISO)</a:t>
            </a:r>
            <a:br>
              <a:rPr lang="en-US" sz="3200" dirty="0"/>
            </a:br>
            <a:r>
              <a:rPr lang="en-US" sz="3200" dirty="0"/>
              <a:t>  Inferred from Sequence Alignment (ISA)</a:t>
            </a:r>
            <a:br>
              <a:rPr lang="en-US" sz="3200" dirty="0"/>
            </a:br>
            <a:r>
              <a:rPr lang="en-US" sz="3200" dirty="0"/>
              <a:t>  Inferred from Sequence Model (ISM)</a:t>
            </a:r>
            <a:br>
              <a:rPr lang="en-US" sz="3200" dirty="0"/>
            </a:br>
            <a:r>
              <a:rPr lang="en-US" sz="3200" dirty="0"/>
              <a:t>  Inferred from Genomic Context (IGC)</a:t>
            </a:r>
            <a:br>
              <a:rPr lang="en-US" sz="3200" dirty="0"/>
            </a:br>
            <a:r>
              <a:rPr lang="en-US" sz="3200" dirty="0"/>
              <a:t>  Inferred from Biological aspect of Ancestor (IBA)</a:t>
            </a:r>
            <a:br>
              <a:rPr lang="en-US" sz="3200" dirty="0"/>
            </a:br>
            <a:r>
              <a:rPr lang="en-US" sz="3200" dirty="0"/>
              <a:t>  Inferred from Biological aspect of Descendant (IBD)</a:t>
            </a:r>
            <a:br>
              <a:rPr lang="en-US" sz="3200" dirty="0"/>
            </a:br>
            <a:r>
              <a:rPr lang="en-US" sz="3200" dirty="0"/>
              <a:t>  Inferred from Key Residues (IKR)</a:t>
            </a:r>
            <a:br>
              <a:rPr lang="en-US" sz="3200" dirty="0"/>
            </a:br>
            <a:r>
              <a:rPr lang="en-US" sz="3200" dirty="0"/>
              <a:t>  Inferred from Rapid Divergence (IRD)</a:t>
            </a:r>
            <a:br>
              <a:rPr lang="en-US" sz="3200" dirty="0"/>
            </a:br>
            <a:r>
              <a:rPr lang="en-US" sz="3200" dirty="0"/>
              <a:t>  Inferred from Reviewed Computational Analysis (RCA)</a:t>
            </a:r>
            <a:br>
              <a:rPr lang="en-US" sz="3200" dirty="0"/>
            </a:br>
            <a:endParaRPr lang="en-US" sz="3200" dirty="0"/>
          </a:p>
        </p:txBody>
      </p:sp>
    </p:spTree>
    <p:extLst>
      <p:ext uri="{BB962C8B-B14F-4D97-AF65-F5344CB8AC3E}">
        <p14:creationId xmlns:p14="http://schemas.microsoft.com/office/powerpoint/2010/main" val="234475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B3E93-5FBA-6449-8CFE-2FF832500686}"/>
              </a:ext>
            </a:extLst>
          </p:cNvPr>
          <p:cNvSpPr>
            <a:spLocks noGrp="1"/>
          </p:cNvSpPr>
          <p:nvPr>
            <p:ph type="title"/>
          </p:nvPr>
        </p:nvSpPr>
        <p:spPr/>
        <p:txBody>
          <a:bodyPr/>
          <a:lstStyle/>
          <a:p>
            <a:r>
              <a:rPr lang="en-US" dirty="0"/>
              <a:t>How can you interpret a list of genes?</a:t>
            </a:r>
          </a:p>
        </p:txBody>
      </p:sp>
      <p:sp>
        <p:nvSpPr>
          <p:cNvPr id="3" name="Content Placeholder 2">
            <a:extLst>
              <a:ext uri="{FF2B5EF4-FFF2-40B4-BE49-F238E27FC236}">
                <a16:creationId xmlns:a16="http://schemas.microsoft.com/office/drawing/2014/main" id="{1E95AE1A-9109-D947-A0BC-822EFB6E5E0E}"/>
              </a:ext>
            </a:extLst>
          </p:cNvPr>
          <p:cNvSpPr>
            <a:spLocks noGrp="1"/>
          </p:cNvSpPr>
          <p:nvPr>
            <p:ph idx="1"/>
          </p:nvPr>
        </p:nvSpPr>
        <p:spPr/>
        <p:txBody>
          <a:bodyPr/>
          <a:lstStyle/>
          <a:p>
            <a:pPr marL="0" indent="0">
              <a:buNone/>
            </a:pPr>
            <a:r>
              <a:rPr lang="en-US" dirty="0"/>
              <a:t>Suppose your GWAS (or, say, differential expression study) has yielded a list of dozens to a few hundred genes.</a:t>
            </a:r>
          </a:p>
          <a:p>
            <a:pPr marL="0" indent="0">
              <a:buNone/>
            </a:pPr>
            <a:endParaRPr lang="en-US" dirty="0"/>
          </a:p>
          <a:p>
            <a:pPr marL="0" indent="0">
              <a:buNone/>
            </a:pPr>
            <a:r>
              <a:rPr lang="en-US" dirty="0"/>
              <a:t>Discussion questions</a:t>
            </a:r>
          </a:p>
          <a:p>
            <a:r>
              <a:rPr lang="en-US" dirty="0"/>
              <a:t>Why not just publish a list of genes and stop there?</a:t>
            </a:r>
          </a:p>
          <a:p>
            <a:r>
              <a:rPr lang="en-US" dirty="0"/>
              <a:t>Are all of the genes necessarily involved in the phenotype?</a:t>
            </a:r>
          </a:p>
          <a:p>
            <a:r>
              <a:rPr lang="en-US" dirty="0"/>
              <a:t>What scientific/statistical question(s) can you ask about a list of genes?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9101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229639"/>
          </a:xfrm>
        </p:spPr>
        <p:txBody>
          <a:bodyPr>
            <a:normAutofit/>
          </a:bodyPr>
          <a:lstStyle/>
          <a:p>
            <a:r>
              <a:rPr lang="en-US" sz="3200" dirty="0"/>
              <a:t>Author Statement evidence codes:</a:t>
            </a:r>
            <a:br>
              <a:rPr lang="en-US" sz="3200" dirty="0"/>
            </a:br>
            <a:br>
              <a:rPr lang="en-US" sz="3200" dirty="0"/>
            </a:br>
            <a:r>
              <a:rPr lang="en-US" sz="3200" dirty="0"/>
              <a:t>  Traceable Author Statement (TAS)</a:t>
            </a:r>
            <a:br>
              <a:rPr lang="en-US" sz="3200" dirty="0"/>
            </a:br>
            <a:r>
              <a:rPr lang="en-US" sz="3200" dirty="0"/>
              <a:t>  Non-traceable Author Statement (NAS)</a:t>
            </a:r>
            <a:br>
              <a:rPr lang="en-US" sz="3200" dirty="0"/>
            </a:br>
            <a:br>
              <a:rPr lang="en-US" sz="3200" dirty="0"/>
            </a:br>
            <a:r>
              <a:rPr lang="en-US" sz="3200" dirty="0"/>
              <a:t>Curatorial Statement codes:</a:t>
            </a:r>
            <a:br>
              <a:rPr lang="en-US" sz="3200" dirty="0"/>
            </a:br>
            <a:br>
              <a:rPr lang="en-US" sz="3200" dirty="0"/>
            </a:br>
            <a:r>
              <a:rPr lang="en-US" sz="3200" dirty="0"/>
              <a:t>  Inferred by Curator (IC) </a:t>
            </a:r>
            <a:br>
              <a:rPr lang="en-US" sz="3200" dirty="0"/>
            </a:br>
            <a:r>
              <a:rPr lang="en-US" sz="3200" dirty="0"/>
              <a:t>  No biological Data available (ND) evidence code</a:t>
            </a:r>
            <a:br>
              <a:rPr lang="en-US" sz="3200" dirty="0"/>
            </a:br>
            <a:br>
              <a:rPr lang="en-US" sz="3200" dirty="0"/>
            </a:br>
            <a:r>
              <a:rPr lang="en-US" sz="3200" dirty="0"/>
              <a:t>Automatically-Assigned evidence code:</a:t>
            </a:r>
            <a:br>
              <a:rPr lang="en-US" sz="3200" b="1" dirty="0"/>
            </a:br>
            <a:br>
              <a:rPr lang="en-US" sz="3200" dirty="0"/>
            </a:br>
            <a:r>
              <a:rPr lang="en-US" sz="3200" dirty="0"/>
              <a:t>  Inferred from Electronic Annotation (IEA)</a:t>
            </a:r>
          </a:p>
        </p:txBody>
      </p:sp>
    </p:spTree>
    <p:extLst>
      <p:ext uri="{BB962C8B-B14F-4D97-AF65-F5344CB8AC3E}">
        <p14:creationId xmlns:p14="http://schemas.microsoft.com/office/powerpoint/2010/main" val="287698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4E8D-B944-E245-8037-ECC310B1241B}"/>
              </a:ext>
            </a:extLst>
          </p:cNvPr>
          <p:cNvSpPr>
            <a:spLocks noGrp="1"/>
          </p:cNvSpPr>
          <p:nvPr>
            <p:ph type="title"/>
          </p:nvPr>
        </p:nvSpPr>
        <p:spPr/>
        <p:txBody>
          <a:bodyPr/>
          <a:lstStyle/>
          <a:p>
            <a:r>
              <a:rPr lang="en-US" dirty="0"/>
              <a:t>PANTHER</a:t>
            </a:r>
          </a:p>
        </p:txBody>
      </p:sp>
      <p:pic>
        <p:nvPicPr>
          <p:cNvPr id="5" name="Content Placeholder 4">
            <a:extLst>
              <a:ext uri="{FF2B5EF4-FFF2-40B4-BE49-F238E27FC236}">
                <a16:creationId xmlns:a16="http://schemas.microsoft.com/office/drawing/2014/main" id="{B7E81A47-E538-744F-8B32-C0CD17D10466}"/>
              </a:ext>
            </a:extLst>
          </p:cNvPr>
          <p:cNvPicPr>
            <a:picLocks noGrp="1" noChangeAspect="1"/>
          </p:cNvPicPr>
          <p:nvPr>
            <p:ph idx="1"/>
          </p:nvPr>
        </p:nvPicPr>
        <p:blipFill>
          <a:blip r:embed="rId2"/>
          <a:stretch>
            <a:fillRect/>
          </a:stretch>
        </p:blipFill>
        <p:spPr>
          <a:xfrm>
            <a:off x="94412" y="1878970"/>
            <a:ext cx="5190811" cy="4786182"/>
          </a:xfrm>
          <a:prstGeom prst="rect">
            <a:avLst/>
          </a:prstGeom>
        </p:spPr>
      </p:pic>
      <p:sp>
        <p:nvSpPr>
          <p:cNvPr id="4" name="Rectangle 3">
            <a:extLst>
              <a:ext uri="{FF2B5EF4-FFF2-40B4-BE49-F238E27FC236}">
                <a16:creationId xmlns:a16="http://schemas.microsoft.com/office/drawing/2014/main" id="{5FE8692D-F9FE-3441-81A3-FEBFDE3A596B}"/>
              </a:ext>
            </a:extLst>
          </p:cNvPr>
          <p:cNvSpPr/>
          <p:nvPr/>
        </p:nvSpPr>
        <p:spPr>
          <a:xfrm>
            <a:off x="838200" y="1321356"/>
            <a:ext cx="2171428" cy="369332"/>
          </a:xfrm>
          <a:prstGeom prst="rect">
            <a:avLst/>
          </a:prstGeom>
        </p:spPr>
        <p:txBody>
          <a:bodyPr wrap="none">
            <a:spAutoFit/>
          </a:bodyPr>
          <a:lstStyle/>
          <a:p>
            <a:r>
              <a:rPr lang="en-US" dirty="0"/>
              <a:t>http://</a:t>
            </a:r>
            <a:r>
              <a:rPr lang="en-US" dirty="0" err="1"/>
              <a:t>pantherdb.org</a:t>
            </a:r>
            <a:endParaRPr lang="en-US" dirty="0"/>
          </a:p>
        </p:txBody>
      </p:sp>
      <p:pic>
        <p:nvPicPr>
          <p:cNvPr id="6" name="Picture 5">
            <a:extLst>
              <a:ext uri="{FF2B5EF4-FFF2-40B4-BE49-F238E27FC236}">
                <a16:creationId xmlns:a16="http://schemas.microsoft.com/office/drawing/2014/main" id="{5464943E-E791-CD41-B570-80CEB9F859F8}"/>
              </a:ext>
            </a:extLst>
          </p:cNvPr>
          <p:cNvPicPr>
            <a:picLocks noChangeAspect="1"/>
          </p:cNvPicPr>
          <p:nvPr/>
        </p:nvPicPr>
        <p:blipFill>
          <a:blip r:embed="rId3"/>
          <a:stretch>
            <a:fillRect/>
          </a:stretch>
        </p:blipFill>
        <p:spPr>
          <a:xfrm>
            <a:off x="5457578" y="1878970"/>
            <a:ext cx="6658222" cy="4786182"/>
          </a:xfrm>
          <a:prstGeom prst="rect">
            <a:avLst/>
          </a:prstGeom>
        </p:spPr>
      </p:pic>
      <p:pic>
        <p:nvPicPr>
          <p:cNvPr id="3" name="Picture 2">
            <a:extLst>
              <a:ext uri="{FF2B5EF4-FFF2-40B4-BE49-F238E27FC236}">
                <a16:creationId xmlns:a16="http://schemas.microsoft.com/office/drawing/2014/main" id="{4E46EEBD-6D3B-C165-00D5-F20EB8580F14}"/>
              </a:ext>
            </a:extLst>
          </p:cNvPr>
          <p:cNvPicPr>
            <a:picLocks noChangeAspect="1"/>
          </p:cNvPicPr>
          <p:nvPr/>
        </p:nvPicPr>
        <p:blipFill>
          <a:blip r:embed="rId4"/>
          <a:stretch>
            <a:fillRect/>
          </a:stretch>
        </p:blipFill>
        <p:spPr>
          <a:xfrm>
            <a:off x="3342862" y="166006"/>
            <a:ext cx="6278217" cy="1618823"/>
          </a:xfrm>
          <a:prstGeom prst="rect">
            <a:avLst/>
          </a:prstGeom>
          <a:ln w="38100">
            <a:solidFill>
              <a:srgbClr val="FF0000"/>
            </a:solidFill>
          </a:ln>
        </p:spPr>
      </p:pic>
    </p:spTree>
    <p:extLst>
      <p:ext uri="{BB962C8B-B14F-4D97-AF65-F5344CB8AC3E}">
        <p14:creationId xmlns:p14="http://schemas.microsoft.com/office/powerpoint/2010/main" val="2140511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5806-48F0-9245-8EAD-FD8ED0C68BC1}"/>
              </a:ext>
            </a:extLst>
          </p:cNvPr>
          <p:cNvSpPr>
            <a:spLocks noGrp="1"/>
          </p:cNvSpPr>
          <p:nvPr>
            <p:ph type="title"/>
          </p:nvPr>
        </p:nvSpPr>
        <p:spPr/>
        <p:txBody>
          <a:bodyPr/>
          <a:lstStyle/>
          <a:p>
            <a:r>
              <a:rPr lang="en-US" dirty="0"/>
              <a:t>GO enrichment analysis (PANTHER)</a:t>
            </a:r>
          </a:p>
        </p:txBody>
      </p:sp>
      <p:pic>
        <p:nvPicPr>
          <p:cNvPr id="4" name="Content Placeholder 3">
            <a:extLst>
              <a:ext uri="{FF2B5EF4-FFF2-40B4-BE49-F238E27FC236}">
                <a16:creationId xmlns:a16="http://schemas.microsoft.com/office/drawing/2014/main" id="{A23808A9-32E2-F94D-89EA-48CBBA82F260}"/>
              </a:ext>
            </a:extLst>
          </p:cNvPr>
          <p:cNvPicPr>
            <a:picLocks noGrp="1" noChangeAspect="1"/>
          </p:cNvPicPr>
          <p:nvPr>
            <p:ph idx="1"/>
          </p:nvPr>
        </p:nvPicPr>
        <p:blipFill>
          <a:blip r:embed="rId2"/>
          <a:stretch>
            <a:fillRect/>
          </a:stretch>
        </p:blipFill>
        <p:spPr>
          <a:xfrm>
            <a:off x="838200" y="2294216"/>
            <a:ext cx="10515600" cy="3414155"/>
          </a:xfrm>
          <a:prstGeom prst="rect">
            <a:avLst/>
          </a:prstGeom>
        </p:spPr>
      </p:pic>
      <p:sp>
        <p:nvSpPr>
          <p:cNvPr id="5" name="Rounded Rectangle 4">
            <a:extLst>
              <a:ext uri="{FF2B5EF4-FFF2-40B4-BE49-F238E27FC236}">
                <a16:creationId xmlns:a16="http://schemas.microsoft.com/office/drawing/2014/main" id="{63F66BCE-A48A-2548-8980-793E601DD7CA}"/>
              </a:ext>
            </a:extLst>
          </p:cNvPr>
          <p:cNvSpPr/>
          <p:nvPr/>
        </p:nvSpPr>
        <p:spPr>
          <a:xfrm>
            <a:off x="7555230" y="3760470"/>
            <a:ext cx="3798570" cy="194790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DE600F-BB57-F547-9B2F-8332091E5358}"/>
              </a:ext>
            </a:extLst>
          </p:cNvPr>
          <p:cNvSpPr/>
          <p:nvPr/>
        </p:nvSpPr>
        <p:spPr>
          <a:xfrm>
            <a:off x="838200" y="1623120"/>
            <a:ext cx="3779111" cy="369332"/>
          </a:xfrm>
          <a:prstGeom prst="rect">
            <a:avLst/>
          </a:prstGeom>
        </p:spPr>
        <p:txBody>
          <a:bodyPr wrap="none">
            <a:spAutoFit/>
          </a:bodyPr>
          <a:lstStyle/>
          <a:p>
            <a:r>
              <a:rPr lang="en-US" dirty="0"/>
              <a:t>Enter a list of genes and click Launch &gt;</a:t>
            </a:r>
          </a:p>
        </p:txBody>
      </p:sp>
    </p:spTree>
    <p:extLst>
      <p:ext uri="{BB962C8B-B14F-4D97-AF65-F5344CB8AC3E}">
        <p14:creationId xmlns:p14="http://schemas.microsoft.com/office/powerpoint/2010/main" val="846567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B939-AD4F-5946-AC6A-152309CADD68}"/>
              </a:ext>
            </a:extLst>
          </p:cNvPr>
          <p:cNvSpPr>
            <a:spLocks noGrp="1"/>
          </p:cNvSpPr>
          <p:nvPr>
            <p:ph type="title"/>
          </p:nvPr>
        </p:nvSpPr>
        <p:spPr/>
        <p:txBody>
          <a:bodyPr/>
          <a:lstStyle/>
          <a:p>
            <a:r>
              <a:rPr lang="en-US" dirty="0"/>
              <a:t>GO enrichment analysis (PANTHER)</a:t>
            </a:r>
          </a:p>
        </p:txBody>
      </p:sp>
      <p:pic>
        <p:nvPicPr>
          <p:cNvPr id="4" name="Content Placeholder 3">
            <a:extLst>
              <a:ext uri="{FF2B5EF4-FFF2-40B4-BE49-F238E27FC236}">
                <a16:creationId xmlns:a16="http://schemas.microsoft.com/office/drawing/2014/main" id="{1ABDBEE2-1D22-DC4F-BE40-ED109C56457F}"/>
              </a:ext>
            </a:extLst>
          </p:cNvPr>
          <p:cNvPicPr>
            <a:picLocks noGrp="1" noChangeAspect="1"/>
          </p:cNvPicPr>
          <p:nvPr>
            <p:ph idx="1"/>
          </p:nvPr>
        </p:nvPicPr>
        <p:blipFill>
          <a:blip r:embed="rId2"/>
          <a:stretch>
            <a:fillRect/>
          </a:stretch>
        </p:blipFill>
        <p:spPr>
          <a:xfrm>
            <a:off x="280826" y="1986263"/>
            <a:ext cx="5001821" cy="4351338"/>
          </a:xfrm>
          <a:prstGeom prst="rect">
            <a:avLst/>
          </a:prstGeom>
        </p:spPr>
      </p:pic>
      <p:sp>
        <p:nvSpPr>
          <p:cNvPr id="5" name="Rectangle 4">
            <a:extLst>
              <a:ext uri="{FF2B5EF4-FFF2-40B4-BE49-F238E27FC236}">
                <a16:creationId xmlns:a16="http://schemas.microsoft.com/office/drawing/2014/main" id="{322EBAB4-E89B-AB45-AA08-93E5582F8A47}"/>
              </a:ext>
            </a:extLst>
          </p:cNvPr>
          <p:cNvSpPr/>
          <p:nvPr/>
        </p:nvSpPr>
        <p:spPr>
          <a:xfrm>
            <a:off x="838200" y="1388825"/>
            <a:ext cx="10506402" cy="369332"/>
          </a:xfrm>
          <a:prstGeom prst="rect">
            <a:avLst/>
          </a:prstGeom>
        </p:spPr>
        <p:txBody>
          <a:bodyPr wrap="none">
            <a:spAutoFit/>
          </a:bodyPr>
          <a:lstStyle/>
          <a:p>
            <a:r>
              <a:rPr lang="en-US" dirty="0"/>
              <a:t>PANTHER results page. Notice you can select different gene sets/ontology sets and different statistical options.</a:t>
            </a:r>
          </a:p>
        </p:txBody>
      </p:sp>
      <p:pic>
        <p:nvPicPr>
          <p:cNvPr id="6" name="Picture 5">
            <a:extLst>
              <a:ext uri="{FF2B5EF4-FFF2-40B4-BE49-F238E27FC236}">
                <a16:creationId xmlns:a16="http://schemas.microsoft.com/office/drawing/2014/main" id="{77DFD9CA-4E19-0340-B543-D4B204696A5A}"/>
              </a:ext>
            </a:extLst>
          </p:cNvPr>
          <p:cNvPicPr>
            <a:picLocks noChangeAspect="1"/>
          </p:cNvPicPr>
          <p:nvPr/>
        </p:nvPicPr>
        <p:blipFill>
          <a:blip r:embed="rId3"/>
          <a:stretch>
            <a:fillRect/>
          </a:stretch>
        </p:blipFill>
        <p:spPr>
          <a:xfrm>
            <a:off x="5443551" y="2421923"/>
            <a:ext cx="6560372" cy="3047251"/>
          </a:xfrm>
          <a:prstGeom prst="rect">
            <a:avLst/>
          </a:prstGeom>
        </p:spPr>
      </p:pic>
    </p:spTree>
    <p:extLst>
      <p:ext uri="{BB962C8B-B14F-4D97-AF65-F5344CB8AC3E}">
        <p14:creationId xmlns:p14="http://schemas.microsoft.com/office/powerpoint/2010/main" val="629925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7472-B5F0-BB4A-B0C5-DE1A2EA57330}"/>
              </a:ext>
            </a:extLst>
          </p:cNvPr>
          <p:cNvSpPr>
            <a:spLocks noGrp="1"/>
          </p:cNvSpPr>
          <p:nvPr>
            <p:ph type="title"/>
          </p:nvPr>
        </p:nvSpPr>
        <p:spPr>
          <a:xfrm>
            <a:off x="0" y="-428398"/>
            <a:ext cx="10515600" cy="1325563"/>
          </a:xfrm>
        </p:spPr>
        <p:txBody>
          <a:bodyPr/>
          <a:lstStyle/>
          <a:p>
            <a:r>
              <a:rPr lang="en-US" dirty="0"/>
              <a:t>GO enrichment analysis (PANTHER)</a:t>
            </a:r>
          </a:p>
        </p:txBody>
      </p:sp>
      <p:pic>
        <p:nvPicPr>
          <p:cNvPr id="4" name="Content Placeholder 3">
            <a:extLst>
              <a:ext uri="{FF2B5EF4-FFF2-40B4-BE49-F238E27FC236}">
                <a16:creationId xmlns:a16="http://schemas.microsoft.com/office/drawing/2014/main" id="{55A2BE19-6218-974F-BAB5-0236ECCFF364}"/>
              </a:ext>
            </a:extLst>
          </p:cNvPr>
          <p:cNvPicPr>
            <a:picLocks noGrp="1" noChangeAspect="1"/>
          </p:cNvPicPr>
          <p:nvPr>
            <p:ph idx="1"/>
          </p:nvPr>
        </p:nvPicPr>
        <p:blipFill>
          <a:blip r:embed="rId2"/>
          <a:stretch>
            <a:fillRect/>
          </a:stretch>
        </p:blipFill>
        <p:spPr>
          <a:xfrm>
            <a:off x="5702849" y="1257373"/>
            <a:ext cx="4603201" cy="5440147"/>
          </a:xfrm>
          <a:prstGeom prst="rect">
            <a:avLst/>
          </a:prstGeom>
        </p:spPr>
      </p:pic>
      <p:sp>
        <p:nvSpPr>
          <p:cNvPr id="5" name="Rectangle 4">
            <a:extLst>
              <a:ext uri="{FF2B5EF4-FFF2-40B4-BE49-F238E27FC236}">
                <a16:creationId xmlns:a16="http://schemas.microsoft.com/office/drawing/2014/main" id="{99C1AAE9-AAE7-064B-BD80-05DB29BED211}"/>
              </a:ext>
            </a:extLst>
          </p:cNvPr>
          <p:cNvSpPr/>
          <p:nvPr/>
        </p:nvSpPr>
        <p:spPr>
          <a:xfrm>
            <a:off x="0" y="710129"/>
            <a:ext cx="1738809" cy="369332"/>
          </a:xfrm>
          <a:prstGeom prst="rect">
            <a:avLst/>
          </a:prstGeom>
        </p:spPr>
        <p:txBody>
          <a:bodyPr wrap="none">
            <a:spAutoFit/>
          </a:bodyPr>
          <a:lstStyle/>
          <a:p>
            <a:r>
              <a:rPr lang="en-US" dirty="0"/>
              <a:t>PANTHER results</a:t>
            </a:r>
          </a:p>
        </p:txBody>
      </p:sp>
      <p:sp>
        <p:nvSpPr>
          <p:cNvPr id="6" name="Rectangle 5">
            <a:extLst>
              <a:ext uri="{FF2B5EF4-FFF2-40B4-BE49-F238E27FC236}">
                <a16:creationId xmlns:a16="http://schemas.microsoft.com/office/drawing/2014/main" id="{836E7A7F-7A28-664E-BF29-4072BED15F39}"/>
              </a:ext>
            </a:extLst>
          </p:cNvPr>
          <p:cNvSpPr/>
          <p:nvPr/>
        </p:nvSpPr>
        <p:spPr>
          <a:xfrm>
            <a:off x="95248" y="1712526"/>
            <a:ext cx="5699761" cy="923330"/>
          </a:xfrm>
          <a:prstGeom prst="rect">
            <a:avLst/>
          </a:prstGeom>
        </p:spPr>
        <p:txBody>
          <a:bodyPr wrap="square">
            <a:spAutoFit/>
          </a:bodyPr>
          <a:lstStyle/>
          <a:p>
            <a:pPr marL="285750" indent="-285750">
              <a:buFont typeface="Arial" panose="020B0604020202020204" pitchFamily="34" charset="0"/>
              <a:buChar char="•"/>
            </a:pPr>
            <a:r>
              <a:rPr lang="en-US" dirty="0"/>
              <a:t>Test each annotation for enrichment</a:t>
            </a:r>
          </a:p>
          <a:p>
            <a:pPr marL="285750" indent="-285750">
              <a:buFont typeface="Arial" panose="020B0604020202020204" pitchFamily="34" charset="0"/>
              <a:buChar char="•"/>
            </a:pPr>
            <a:r>
              <a:rPr lang="en-US" dirty="0"/>
              <a:t>Grouped by narrowest annotation category</a:t>
            </a:r>
          </a:p>
          <a:p>
            <a:pPr marL="285750" indent="-285750">
              <a:buFont typeface="Arial" panose="020B0604020202020204" pitchFamily="34" charset="0"/>
              <a:buChar char="•"/>
            </a:pPr>
            <a:r>
              <a:rPr lang="en-US" dirty="0"/>
              <a:t>Sorted within group from most specific to most general</a:t>
            </a:r>
          </a:p>
        </p:txBody>
      </p:sp>
      <p:sp>
        <p:nvSpPr>
          <p:cNvPr id="7" name="TextBox 6">
            <a:extLst>
              <a:ext uri="{FF2B5EF4-FFF2-40B4-BE49-F238E27FC236}">
                <a16:creationId xmlns:a16="http://schemas.microsoft.com/office/drawing/2014/main" id="{81DCC911-7B9A-0A43-86BD-7115D6671DD6}"/>
              </a:ext>
            </a:extLst>
          </p:cNvPr>
          <p:cNvSpPr txBox="1"/>
          <p:nvPr/>
        </p:nvSpPr>
        <p:spPr>
          <a:xfrm>
            <a:off x="6550752" y="694200"/>
            <a:ext cx="1335948" cy="461665"/>
          </a:xfrm>
          <a:prstGeom prst="rect">
            <a:avLst/>
          </a:prstGeom>
          <a:noFill/>
          <a:ln>
            <a:solidFill>
              <a:schemeClr val="tx1"/>
            </a:solidFill>
          </a:ln>
        </p:spPr>
        <p:txBody>
          <a:bodyPr wrap="square" rtlCol="0">
            <a:spAutoFit/>
          </a:bodyPr>
          <a:lstStyle/>
          <a:p>
            <a:r>
              <a:rPr lang="en-US" sz="800" dirty="0"/>
              <a:t>Total number of human genes mapping to a given annotation</a:t>
            </a:r>
          </a:p>
        </p:txBody>
      </p:sp>
      <p:cxnSp>
        <p:nvCxnSpPr>
          <p:cNvPr id="9" name="Straight Arrow Connector 8">
            <a:extLst>
              <a:ext uri="{FF2B5EF4-FFF2-40B4-BE49-F238E27FC236}">
                <a16:creationId xmlns:a16="http://schemas.microsoft.com/office/drawing/2014/main" id="{FFF095E1-24EC-7B47-8545-C83852241ABB}"/>
              </a:ext>
            </a:extLst>
          </p:cNvPr>
          <p:cNvCxnSpPr>
            <a:cxnSpLocks/>
          </p:cNvCxnSpPr>
          <p:nvPr/>
        </p:nvCxnSpPr>
        <p:spPr>
          <a:xfrm>
            <a:off x="7886700" y="939516"/>
            <a:ext cx="445770" cy="279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8B5676-7564-9940-A83E-50070A5CC725}"/>
              </a:ext>
            </a:extLst>
          </p:cNvPr>
          <p:cNvSpPr txBox="1"/>
          <p:nvPr/>
        </p:nvSpPr>
        <p:spPr>
          <a:xfrm>
            <a:off x="8109585" y="303987"/>
            <a:ext cx="1335948" cy="584775"/>
          </a:xfrm>
          <a:prstGeom prst="rect">
            <a:avLst/>
          </a:prstGeom>
          <a:noFill/>
          <a:ln>
            <a:solidFill>
              <a:schemeClr val="tx1"/>
            </a:solidFill>
          </a:ln>
        </p:spPr>
        <p:txBody>
          <a:bodyPr wrap="square" rtlCol="0">
            <a:spAutoFit/>
          </a:bodyPr>
          <a:lstStyle/>
          <a:p>
            <a:r>
              <a:rPr lang="en-US" sz="800" dirty="0"/>
              <a:t>Number of genes in your gene set mapping to a given annotation (vs expected)</a:t>
            </a:r>
          </a:p>
        </p:txBody>
      </p:sp>
      <p:cxnSp>
        <p:nvCxnSpPr>
          <p:cNvPr id="13" name="Straight Arrow Connector 12">
            <a:extLst>
              <a:ext uri="{FF2B5EF4-FFF2-40B4-BE49-F238E27FC236}">
                <a16:creationId xmlns:a16="http://schemas.microsoft.com/office/drawing/2014/main" id="{5D8A5B54-B7B3-F146-B1B0-2DD53817B9D9}"/>
              </a:ext>
            </a:extLst>
          </p:cNvPr>
          <p:cNvCxnSpPr>
            <a:cxnSpLocks/>
          </p:cNvCxnSpPr>
          <p:nvPr/>
        </p:nvCxnSpPr>
        <p:spPr>
          <a:xfrm>
            <a:off x="8652510" y="905569"/>
            <a:ext cx="0" cy="477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D8DB2A-ED93-4A49-956E-D18D08CBF704}"/>
              </a:ext>
            </a:extLst>
          </p:cNvPr>
          <p:cNvCxnSpPr>
            <a:cxnSpLocks/>
          </p:cNvCxnSpPr>
          <p:nvPr/>
        </p:nvCxnSpPr>
        <p:spPr>
          <a:xfrm>
            <a:off x="8862060" y="894795"/>
            <a:ext cx="0" cy="477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7C3CBED-BA30-7248-9388-78AA7B32F48C}"/>
              </a:ext>
            </a:extLst>
          </p:cNvPr>
          <p:cNvSpPr txBox="1"/>
          <p:nvPr/>
        </p:nvSpPr>
        <p:spPr>
          <a:xfrm>
            <a:off x="9492682" y="276046"/>
            <a:ext cx="1335948" cy="215444"/>
          </a:xfrm>
          <a:prstGeom prst="rect">
            <a:avLst/>
          </a:prstGeom>
          <a:noFill/>
          <a:ln>
            <a:solidFill>
              <a:schemeClr val="tx1"/>
            </a:solidFill>
          </a:ln>
        </p:spPr>
        <p:txBody>
          <a:bodyPr wrap="square" rtlCol="0">
            <a:spAutoFit/>
          </a:bodyPr>
          <a:lstStyle/>
          <a:p>
            <a:r>
              <a:rPr lang="en-US" sz="800" dirty="0"/>
              <a:t># /( expected #)</a:t>
            </a:r>
          </a:p>
        </p:txBody>
      </p:sp>
      <p:cxnSp>
        <p:nvCxnSpPr>
          <p:cNvPr id="20" name="Straight Arrow Connector 19">
            <a:extLst>
              <a:ext uri="{FF2B5EF4-FFF2-40B4-BE49-F238E27FC236}">
                <a16:creationId xmlns:a16="http://schemas.microsoft.com/office/drawing/2014/main" id="{6E7A7D83-F41A-7B43-9607-8786AC3D68B2}"/>
              </a:ext>
            </a:extLst>
          </p:cNvPr>
          <p:cNvCxnSpPr>
            <a:cxnSpLocks/>
          </p:cNvCxnSpPr>
          <p:nvPr/>
        </p:nvCxnSpPr>
        <p:spPr>
          <a:xfrm flipH="1">
            <a:off x="9300210" y="491490"/>
            <a:ext cx="506730" cy="9112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773AE5-6F42-2B40-BC36-500031DD28E4}"/>
              </a:ext>
            </a:extLst>
          </p:cNvPr>
          <p:cNvSpPr txBox="1"/>
          <p:nvPr/>
        </p:nvSpPr>
        <p:spPr>
          <a:xfrm>
            <a:off x="9926036" y="665147"/>
            <a:ext cx="1335948" cy="215444"/>
          </a:xfrm>
          <a:prstGeom prst="rect">
            <a:avLst/>
          </a:prstGeom>
          <a:noFill/>
          <a:ln>
            <a:solidFill>
              <a:schemeClr val="tx1"/>
            </a:solidFill>
          </a:ln>
        </p:spPr>
        <p:txBody>
          <a:bodyPr wrap="square" rtlCol="0">
            <a:spAutoFit/>
          </a:bodyPr>
          <a:lstStyle/>
          <a:p>
            <a:r>
              <a:rPr lang="en-US" sz="800" dirty="0"/>
              <a:t>Enriched vs. depleted</a:t>
            </a:r>
          </a:p>
        </p:txBody>
      </p:sp>
      <p:cxnSp>
        <p:nvCxnSpPr>
          <p:cNvPr id="23" name="Straight Arrow Connector 22">
            <a:extLst>
              <a:ext uri="{FF2B5EF4-FFF2-40B4-BE49-F238E27FC236}">
                <a16:creationId xmlns:a16="http://schemas.microsoft.com/office/drawing/2014/main" id="{75DC76B6-0F8B-3E42-B26C-55CB87C302CB}"/>
              </a:ext>
            </a:extLst>
          </p:cNvPr>
          <p:cNvCxnSpPr>
            <a:cxnSpLocks/>
          </p:cNvCxnSpPr>
          <p:nvPr/>
        </p:nvCxnSpPr>
        <p:spPr>
          <a:xfrm flipH="1">
            <a:off x="9553575" y="905569"/>
            <a:ext cx="354330" cy="4934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F179182-F485-084F-9623-CA19DC2A35FA}"/>
              </a:ext>
            </a:extLst>
          </p:cNvPr>
          <p:cNvSpPr txBox="1"/>
          <p:nvPr/>
        </p:nvSpPr>
        <p:spPr>
          <a:xfrm>
            <a:off x="10552476" y="956330"/>
            <a:ext cx="1335948" cy="338554"/>
          </a:xfrm>
          <a:prstGeom prst="rect">
            <a:avLst/>
          </a:prstGeom>
          <a:noFill/>
          <a:ln>
            <a:solidFill>
              <a:schemeClr val="tx1"/>
            </a:solidFill>
          </a:ln>
        </p:spPr>
        <p:txBody>
          <a:bodyPr wrap="square" rtlCol="0">
            <a:spAutoFit/>
          </a:bodyPr>
          <a:lstStyle/>
          <a:p>
            <a:r>
              <a:rPr lang="en-US" sz="800" dirty="0"/>
              <a:t>P-value and false discovery rate</a:t>
            </a:r>
          </a:p>
        </p:txBody>
      </p:sp>
      <p:cxnSp>
        <p:nvCxnSpPr>
          <p:cNvPr id="26" name="Straight Arrow Connector 25">
            <a:extLst>
              <a:ext uri="{FF2B5EF4-FFF2-40B4-BE49-F238E27FC236}">
                <a16:creationId xmlns:a16="http://schemas.microsoft.com/office/drawing/2014/main" id="{9DB35108-7A18-D447-A08A-09E5DD7BCC8C}"/>
              </a:ext>
            </a:extLst>
          </p:cNvPr>
          <p:cNvCxnSpPr>
            <a:cxnSpLocks/>
            <a:stCxn id="25" idx="1"/>
          </p:cNvCxnSpPr>
          <p:nvPr/>
        </p:nvCxnSpPr>
        <p:spPr>
          <a:xfrm flipH="1">
            <a:off x="9805988" y="1125607"/>
            <a:ext cx="746488" cy="2550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E4769D5-7D3D-8A45-80CF-8357F14EC6DA}"/>
              </a:ext>
            </a:extLst>
          </p:cNvPr>
          <p:cNvCxnSpPr>
            <a:cxnSpLocks/>
            <a:stCxn id="25" idx="1"/>
          </p:cNvCxnSpPr>
          <p:nvPr/>
        </p:nvCxnSpPr>
        <p:spPr>
          <a:xfrm flipH="1">
            <a:off x="10066022" y="1125607"/>
            <a:ext cx="486454" cy="2619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095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D3D3-DA26-844B-817C-836D87EBCF94}"/>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64795686-9135-2641-A9C5-633E6F04833B}"/>
              </a:ext>
            </a:extLst>
          </p:cNvPr>
          <p:cNvSpPr>
            <a:spLocks noGrp="1"/>
          </p:cNvSpPr>
          <p:nvPr>
            <p:ph idx="1"/>
          </p:nvPr>
        </p:nvSpPr>
        <p:spPr>
          <a:xfrm>
            <a:off x="121508" y="1788555"/>
            <a:ext cx="10515600" cy="4351338"/>
          </a:xfrm>
        </p:spPr>
        <p:txBody>
          <a:bodyPr/>
          <a:lstStyle/>
          <a:p>
            <a:pPr marL="0" indent="0">
              <a:buNone/>
            </a:pPr>
            <a:r>
              <a:rPr lang="en-US" dirty="0"/>
              <a:t>KEGG is a set of related databases.</a:t>
            </a:r>
          </a:p>
          <a:p>
            <a:pPr marL="0" indent="0">
              <a:buNone/>
            </a:pPr>
            <a:r>
              <a:rPr lang="en-US" dirty="0"/>
              <a:t>KEGG PATHWAY is the most important</a:t>
            </a:r>
            <a:br>
              <a:rPr lang="en-US" dirty="0"/>
            </a:br>
            <a:r>
              <a:rPr lang="en-US" dirty="0"/>
              <a:t>part for our purposes.</a:t>
            </a:r>
          </a:p>
        </p:txBody>
      </p:sp>
      <p:pic>
        <p:nvPicPr>
          <p:cNvPr id="4" name="Picture 3">
            <a:extLst>
              <a:ext uri="{FF2B5EF4-FFF2-40B4-BE49-F238E27FC236}">
                <a16:creationId xmlns:a16="http://schemas.microsoft.com/office/drawing/2014/main" id="{C82FBB39-3D37-6447-923A-8BB4FF0AAD96}"/>
              </a:ext>
            </a:extLst>
          </p:cNvPr>
          <p:cNvPicPr>
            <a:picLocks noChangeAspect="1"/>
          </p:cNvPicPr>
          <p:nvPr/>
        </p:nvPicPr>
        <p:blipFill>
          <a:blip r:embed="rId2"/>
          <a:stretch>
            <a:fillRect/>
          </a:stretch>
        </p:blipFill>
        <p:spPr>
          <a:xfrm>
            <a:off x="6191250" y="0"/>
            <a:ext cx="6000750" cy="6858000"/>
          </a:xfrm>
          <a:prstGeom prst="rect">
            <a:avLst/>
          </a:prstGeom>
        </p:spPr>
      </p:pic>
      <p:sp>
        <p:nvSpPr>
          <p:cNvPr id="5" name="Rectangle 4">
            <a:extLst>
              <a:ext uri="{FF2B5EF4-FFF2-40B4-BE49-F238E27FC236}">
                <a16:creationId xmlns:a16="http://schemas.microsoft.com/office/drawing/2014/main" id="{4B01426B-A05C-A549-BD86-7CFC13F0DB3C}"/>
              </a:ext>
            </a:extLst>
          </p:cNvPr>
          <p:cNvSpPr/>
          <p:nvPr/>
        </p:nvSpPr>
        <p:spPr>
          <a:xfrm>
            <a:off x="838200" y="1321356"/>
            <a:ext cx="3070071" cy="369332"/>
          </a:xfrm>
          <a:prstGeom prst="rect">
            <a:avLst/>
          </a:prstGeom>
        </p:spPr>
        <p:txBody>
          <a:bodyPr wrap="none">
            <a:spAutoFit/>
          </a:bodyPr>
          <a:lstStyle/>
          <a:p>
            <a:r>
              <a:rPr lang="en-US" dirty="0"/>
              <a:t>https://</a:t>
            </a:r>
            <a:r>
              <a:rPr lang="en-US" dirty="0" err="1"/>
              <a:t>www.genome.jp</a:t>
            </a:r>
            <a:r>
              <a:rPr lang="en-US" dirty="0"/>
              <a:t>/</a:t>
            </a:r>
            <a:r>
              <a:rPr lang="en-US" dirty="0" err="1"/>
              <a:t>kegg</a:t>
            </a:r>
            <a:r>
              <a:rPr lang="en-US" dirty="0"/>
              <a:t>/</a:t>
            </a:r>
          </a:p>
        </p:txBody>
      </p:sp>
      <p:sp>
        <p:nvSpPr>
          <p:cNvPr id="6" name="Rounded Rectangle 5">
            <a:extLst>
              <a:ext uri="{FF2B5EF4-FFF2-40B4-BE49-F238E27FC236}">
                <a16:creationId xmlns:a16="http://schemas.microsoft.com/office/drawing/2014/main" id="{BED406EB-5B20-5A41-AE3F-CB199566D5EF}"/>
              </a:ext>
            </a:extLst>
          </p:cNvPr>
          <p:cNvSpPr/>
          <p:nvPr/>
        </p:nvSpPr>
        <p:spPr>
          <a:xfrm>
            <a:off x="7440621" y="2907854"/>
            <a:ext cx="1382103" cy="19369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731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D70E-E192-3548-8EE5-D38FD0AC9FFF}"/>
              </a:ext>
            </a:extLst>
          </p:cNvPr>
          <p:cNvSpPr>
            <a:spLocks noGrp="1"/>
          </p:cNvSpPr>
          <p:nvPr>
            <p:ph type="title"/>
          </p:nvPr>
        </p:nvSpPr>
        <p:spPr/>
        <p:txBody>
          <a:bodyPr/>
          <a:lstStyle/>
          <a:p>
            <a:r>
              <a:rPr lang="en-US" dirty="0"/>
              <a:t>KEGG PATHWAY</a:t>
            </a:r>
          </a:p>
        </p:txBody>
      </p:sp>
      <p:sp>
        <p:nvSpPr>
          <p:cNvPr id="3" name="Content Placeholder 2">
            <a:extLst>
              <a:ext uri="{FF2B5EF4-FFF2-40B4-BE49-F238E27FC236}">
                <a16:creationId xmlns:a16="http://schemas.microsoft.com/office/drawing/2014/main" id="{EADF33FF-DF80-FE4D-AB2D-282CAEFE5B75}"/>
              </a:ext>
            </a:extLst>
          </p:cNvPr>
          <p:cNvSpPr>
            <a:spLocks noGrp="1"/>
          </p:cNvSpPr>
          <p:nvPr>
            <p:ph idx="1"/>
          </p:nvPr>
        </p:nvSpPr>
        <p:spPr/>
        <p:txBody>
          <a:bodyPr/>
          <a:lstStyle/>
          <a:p>
            <a:pPr marL="0" indent="0">
              <a:buNone/>
            </a:pPr>
            <a:r>
              <a:rPr lang="en-US" dirty="0"/>
              <a:t>A collection of manually drawn</a:t>
            </a:r>
            <a:br>
              <a:rPr lang="en-US" dirty="0"/>
            </a:br>
            <a:r>
              <a:rPr lang="en-US" dirty="0"/>
              <a:t>pathway maps.</a:t>
            </a:r>
          </a:p>
          <a:p>
            <a:pPr marL="0" indent="0">
              <a:buNone/>
            </a:pPr>
            <a:endParaRPr lang="en-US" dirty="0"/>
          </a:p>
          <a:p>
            <a:pPr marL="0" indent="0">
              <a:buNone/>
            </a:pPr>
            <a:r>
              <a:rPr lang="en-US" dirty="0"/>
              <a:t>Pathways fall into 7 categories.</a:t>
            </a:r>
          </a:p>
        </p:txBody>
      </p:sp>
      <p:pic>
        <p:nvPicPr>
          <p:cNvPr id="4" name="Picture 3">
            <a:extLst>
              <a:ext uri="{FF2B5EF4-FFF2-40B4-BE49-F238E27FC236}">
                <a16:creationId xmlns:a16="http://schemas.microsoft.com/office/drawing/2014/main" id="{C74C9859-4F68-EC40-819B-8E1F09AC1158}"/>
              </a:ext>
            </a:extLst>
          </p:cNvPr>
          <p:cNvPicPr>
            <a:picLocks noChangeAspect="1"/>
          </p:cNvPicPr>
          <p:nvPr/>
        </p:nvPicPr>
        <p:blipFill>
          <a:blip r:embed="rId2"/>
          <a:stretch>
            <a:fillRect/>
          </a:stretch>
        </p:blipFill>
        <p:spPr>
          <a:xfrm>
            <a:off x="5941167" y="0"/>
            <a:ext cx="6250833" cy="6858000"/>
          </a:xfrm>
          <a:prstGeom prst="rect">
            <a:avLst/>
          </a:prstGeom>
        </p:spPr>
      </p:pic>
    </p:spTree>
    <p:extLst>
      <p:ext uri="{BB962C8B-B14F-4D97-AF65-F5344CB8AC3E}">
        <p14:creationId xmlns:p14="http://schemas.microsoft.com/office/powerpoint/2010/main" val="2546264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34DE-A83B-3B46-AC54-678A3D73575F}"/>
              </a:ext>
            </a:extLst>
          </p:cNvPr>
          <p:cNvSpPr>
            <a:spLocks noGrp="1"/>
          </p:cNvSpPr>
          <p:nvPr>
            <p:ph type="title"/>
          </p:nvPr>
        </p:nvSpPr>
        <p:spPr/>
        <p:txBody>
          <a:bodyPr/>
          <a:lstStyle/>
          <a:p>
            <a:r>
              <a:rPr lang="en-US" dirty="0"/>
              <a:t>KEGG PATHWAY</a:t>
            </a:r>
          </a:p>
        </p:txBody>
      </p:sp>
      <p:sp>
        <p:nvSpPr>
          <p:cNvPr id="3" name="Content Placeholder 2">
            <a:extLst>
              <a:ext uri="{FF2B5EF4-FFF2-40B4-BE49-F238E27FC236}">
                <a16:creationId xmlns:a16="http://schemas.microsoft.com/office/drawing/2014/main" id="{B0E2E870-ACF6-F34C-8A6F-3118849DC9DD}"/>
              </a:ext>
            </a:extLst>
          </p:cNvPr>
          <p:cNvSpPr>
            <a:spLocks noGrp="1"/>
          </p:cNvSpPr>
          <p:nvPr>
            <p:ph idx="1"/>
          </p:nvPr>
        </p:nvSpPr>
        <p:spPr/>
        <p:txBody>
          <a:bodyPr/>
          <a:lstStyle/>
          <a:p>
            <a:pPr marL="0" indent="0">
              <a:buNone/>
            </a:pPr>
            <a:r>
              <a:rPr lang="en-US" dirty="0"/>
              <a:t>A few of the KEGG pathways.</a:t>
            </a:r>
          </a:p>
          <a:p>
            <a:pPr marL="0" indent="0">
              <a:buNone/>
            </a:pPr>
            <a:endParaRPr lang="en-US" dirty="0"/>
          </a:p>
          <a:p>
            <a:pPr marL="0" indent="0">
              <a:buNone/>
            </a:pPr>
            <a:r>
              <a:rPr lang="en-US" dirty="0"/>
              <a:t>Let’s select “Metabolic pathways”</a:t>
            </a:r>
            <a:br>
              <a:rPr lang="en-US" dirty="0"/>
            </a:br>
            <a:r>
              <a:rPr lang="en-US" dirty="0"/>
              <a:t>(the entire category).</a:t>
            </a:r>
          </a:p>
        </p:txBody>
      </p:sp>
      <p:pic>
        <p:nvPicPr>
          <p:cNvPr id="4" name="Picture 3">
            <a:extLst>
              <a:ext uri="{FF2B5EF4-FFF2-40B4-BE49-F238E27FC236}">
                <a16:creationId xmlns:a16="http://schemas.microsoft.com/office/drawing/2014/main" id="{00F9F1F2-7717-0641-B99E-F587FED49BC9}"/>
              </a:ext>
            </a:extLst>
          </p:cNvPr>
          <p:cNvPicPr>
            <a:picLocks noChangeAspect="1"/>
          </p:cNvPicPr>
          <p:nvPr/>
        </p:nvPicPr>
        <p:blipFill>
          <a:blip r:embed="rId2"/>
          <a:stretch>
            <a:fillRect/>
          </a:stretch>
        </p:blipFill>
        <p:spPr>
          <a:xfrm>
            <a:off x="7373697" y="0"/>
            <a:ext cx="4818303" cy="6858000"/>
          </a:xfrm>
          <a:prstGeom prst="rect">
            <a:avLst/>
          </a:prstGeom>
        </p:spPr>
      </p:pic>
      <p:sp>
        <p:nvSpPr>
          <p:cNvPr id="5" name="Rounded Rectangle 4">
            <a:extLst>
              <a:ext uri="{FF2B5EF4-FFF2-40B4-BE49-F238E27FC236}">
                <a16:creationId xmlns:a16="http://schemas.microsoft.com/office/drawing/2014/main" id="{6D985620-8D89-A546-8398-3CDA8489B9FA}"/>
              </a:ext>
            </a:extLst>
          </p:cNvPr>
          <p:cNvSpPr/>
          <p:nvPr/>
        </p:nvSpPr>
        <p:spPr>
          <a:xfrm>
            <a:off x="7588903" y="584191"/>
            <a:ext cx="1864016" cy="9684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112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1C62-B376-724C-A018-522963FF74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D6FF76-53A3-E94F-A71E-DBBA6F891DF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69FEB18-DA95-7141-BF0C-42FBE2B5FF91}"/>
              </a:ext>
            </a:extLst>
          </p:cNvPr>
          <p:cNvPicPr>
            <a:picLocks noChangeAspect="1"/>
          </p:cNvPicPr>
          <p:nvPr/>
        </p:nvPicPr>
        <p:blipFill>
          <a:blip r:embed="rId2"/>
          <a:stretch>
            <a:fillRect/>
          </a:stretch>
        </p:blipFill>
        <p:spPr>
          <a:xfrm>
            <a:off x="404091" y="0"/>
            <a:ext cx="11383818" cy="6858000"/>
          </a:xfrm>
          <a:prstGeom prst="rect">
            <a:avLst/>
          </a:prstGeom>
        </p:spPr>
      </p:pic>
    </p:spTree>
    <p:extLst>
      <p:ext uri="{BB962C8B-B14F-4D97-AF65-F5344CB8AC3E}">
        <p14:creationId xmlns:p14="http://schemas.microsoft.com/office/powerpoint/2010/main" val="313909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EE4A-3225-2944-8CEA-92C60DB99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9A87A1-CC46-D345-BED4-9C39B2BBE65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204C0CB-4F29-2949-962B-4D17D9BC8B09}"/>
              </a:ext>
            </a:extLst>
          </p:cNvPr>
          <p:cNvPicPr>
            <a:picLocks noChangeAspect="1"/>
          </p:cNvPicPr>
          <p:nvPr/>
        </p:nvPicPr>
        <p:blipFill>
          <a:blip r:embed="rId2"/>
          <a:stretch>
            <a:fillRect/>
          </a:stretch>
        </p:blipFill>
        <p:spPr>
          <a:xfrm>
            <a:off x="404091" y="0"/>
            <a:ext cx="11383818" cy="6858000"/>
          </a:xfrm>
          <a:prstGeom prst="rect">
            <a:avLst/>
          </a:prstGeom>
        </p:spPr>
      </p:pic>
    </p:spTree>
    <p:extLst>
      <p:ext uri="{BB962C8B-B14F-4D97-AF65-F5344CB8AC3E}">
        <p14:creationId xmlns:p14="http://schemas.microsoft.com/office/powerpoint/2010/main" val="277247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037A-3F6C-D34D-BC78-16191CFF7D80}"/>
              </a:ext>
            </a:extLst>
          </p:cNvPr>
          <p:cNvSpPr>
            <a:spLocks noGrp="1"/>
          </p:cNvSpPr>
          <p:nvPr>
            <p:ph type="title"/>
          </p:nvPr>
        </p:nvSpPr>
        <p:spPr/>
        <p:txBody>
          <a:bodyPr/>
          <a:lstStyle/>
          <a:p>
            <a:r>
              <a:rPr lang="en-US" dirty="0"/>
              <a:t>How can you interpret a list of genes?</a:t>
            </a:r>
          </a:p>
        </p:txBody>
      </p:sp>
      <p:sp>
        <p:nvSpPr>
          <p:cNvPr id="3" name="Content Placeholder 2">
            <a:extLst>
              <a:ext uri="{FF2B5EF4-FFF2-40B4-BE49-F238E27FC236}">
                <a16:creationId xmlns:a16="http://schemas.microsoft.com/office/drawing/2014/main" id="{1411E361-BEC8-F245-A795-0CFBA668F810}"/>
              </a:ext>
            </a:extLst>
          </p:cNvPr>
          <p:cNvSpPr>
            <a:spLocks noGrp="1"/>
          </p:cNvSpPr>
          <p:nvPr>
            <p:ph idx="1"/>
          </p:nvPr>
        </p:nvSpPr>
        <p:spPr/>
        <p:txBody>
          <a:bodyPr>
            <a:normAutofit fontScale="77500" lnSpcReduction="20000"/>
          </a:bodyPr>
          <a:lstStyle/>
          <a:p>
            <a:pPr marL="0" indent="0">
              <a:buNone/>
            </a:pPr>
            <a:r>
              <a:rPr lang="en-US" dirty="0"/>
              <a:t>Gene set analysis (or “enrichment analysis” or “over-representation analysis”  or “pathway analysis”, although these are not exactly synonymous) ask questions like “are certain categories of genes over-represented in my results, compared to what would be expected by chance?”</a:t>
            </a:r>
          </a:p>
          <a:p>
            <a:pPr marL="0" indent="0">
              <a:buNone/>
            </a:pPr>
            <a:endParaRPr lang="en-US" dirty="0"/>
          </a:p>
          <a:p>
            <a:pPr marL="0" indent="0">
              <a:buNone/>
            </a:pPr>
            <a:r>
              <a:rPr lang="en-US" dirty="0"/>
              <a:t>It’s important to consider exactly what a null hypothesis tests in gene set analysis – it can be quite nuanced.</a:t>
            </a:r>
          </a:p>
          <a:p>
            <a:pPr marL="0" indent="0">
              <a:buNone/>
            </a:pPr>
            <a:endParaRPr lang="en-US" dirty="0"/>
          </a:p>
          <a:p>
            <a:pPr marL="0" indent="0">
              <a:buNone/>
            </a:pPr>
            <a:r>
              <a:rPr lang="en-US" dirty="0"/>
              <a:t>Gene set analysis originated in the context of differential expression studies, which can yield lists of genes whose expression is up- or down-regulated for one trait/cell type vs. another.</a:t>
            </a:r>
          </a:p>
          <a:p>
            <a:pPr marL="0" indent="0">
              <a:buNone/>
            </a:pPr>
            <a:endParaRPr lang="en-US" dirty="0"/>
          </a:p>
          <a:p>
            <a:pPr marL="0" indent="0">
              <a:buNone/>
            </a:pPr>
            <a:r>
              <a:rPr lang="en-US" dirty="0"/>
              <a:t>Some methods can incorporate GWAS summary statistics or gene-based measures of association with a phenotype.</a:t>
            </a:r>
          </a:p>
        </p:txBody>
      </p:sp>
    </p:spTree>
    <p:extLst>
      <p:ext uri="{BB962C8B-B14F-4D97-AF65-F5344CB8AC3E}">
        <p14:creationId xmlns:p14="http://schemas.microsoft.com/office/powerpoint/2010/main" val="3253065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35F6-AEA9-B142-BD37-2CB64D796575}"/>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CB37B36C-2E8C-084E-A867-FE166C4BA6AF}"/>
              </a:ext>
            </a:extLst>
          </p:cNvPr>
          <p:cNvSpPr>
            <a:spLocks noGrp="1"/>
          </p:cNvSpPr>
          <p:nvPr>
            <p:ph idx="1"/>
          </p:nvPr>
        </p:nvSpPr>
        <p:spPr>
          <a:xfrm>
            <a:off x="319217" y="1813268"/>
            <a:ext cx="10515600" cy="4351338"/>
          </a:xfrm>
        </p:spPr>
        <p:txBody>
          <a:bodyPr/>
          <a:lstStyle/>
          <a:p>
            <a:pPr marL="0" indent="0">
              <a:buNone/>
            </a:pPr>
            <a:r>
              <a:rPr lang="en-US" dirty="0"/>
              <a:t>Selecting the “steroid biosynthesis”</a:t>
            </a:r>
            <a:br>
              <a:rPr lang="en-US" dirty="0"/>
            </a:br>
            <a:r>
              <a:rPr lang="en-US" dirty="0"/>
              <a:t>pathway</a:t>
            </a:r>
          </a:p>
        </p:txBody>
      </p:sp>
      <p:pic>
        <p:nvPicPr>
          <p:cNvPr id="4" name="Picture 3">
            <a:extLst>
              <a:ext uri="{FF2B5EF4-FFF2-40B4-BE49-F238E27FC236}">
                <a16:creationId xmlns:a16="http://schemas.microsoft.com/office/drawing/2014/main" id="{E79B60AE-8940-0A4C-90A9-FB37CDEF51BA}"/>
              </a:ext>
            </a:extLst>
          </p:cNvPr>
          <p:cNvPicPr>
            <a:picLocks noChangeAspect="1"/>
          </p:cNvPicPr>
          <p:nvPr/>
        </p:nvPicPr>
        <p:blipFill>
          <a:blip r:embed="rId3"/>
          <a:stretch>
            <a:fillRect/>
          </a:stretch>
        </p:blipFill>
        <p:spPr>
          <a:xfrm>
            <a:off x="5684044" y="0"/>
            <a:ext cx="6507956" cy="6858000"/>
          </a:xfrm>
          <a:prstGeom prst="rect">
            <a:avLst/>
          </a:prstGeom>
        </p:spPr>
      </p:pic>
    </p:spTree>
    <p:extLst>
      <p:ext uri="{BB962C8B-B14F-4D97-AF65-F5344CB8AC3E}">
        <p14:creationId xmlns:p14="http://schemas.microsoft.com/office/powerpoint/2010/main" val="2867913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FCF0-5179-B340-9C3F-BF9338063A63}"/>
              </a:ext>
            </a:extLst>
          </p:cNvPr>
          <p:cNvSpPr>
            <a:spLocks noGrp="1"/>
          </p:cNvSpPr>
          <p:nvPr>
            <p:ph type="title"/>
          </p:nvPr>
        </p:nvSpPr>
        <p:spPr/>
        <p:txBody>
          <a:bodyPr/>
          <a:lstStyle/>
          <a:p>
            <a:r>
              <a:rPr lang="en-US" dirty="0"/>
              <a:t>KEGG</a:t>
            </a:r>
          </a:p>
        </p:txBody>
      </p:sp>
      <p:pic>
        <p:nvPicPr>
          <p:cNvPr id="5" name="Content Placeholder 4">
            <a:extLst>
              <a:ext uri="{FF2B5EF4-FFF2-40B4-BE49-F238E27FC236}">
                <a16:creationId xmlns:a16="http://schemas.microsoft.com/office/drawing/2014/main" id="{D010FF7B-07FB-A846-9AF3-A1D9CFCBC162}"/>
              </a:ext>
            </a:extLst>
          </p:cNvPr>
          <p:cNvPicPr>
            <a:picLocks noGrp="1" noChangeAspect="1"/>
          </p:cNvPicPr>
          <p:nvPr>
            <p:ph idx="1"/>
          </p:nvPr>
        </p:nvPicPr>
        <p:blipFill>
          <a:blip r:embed="rId2"/>
          <a:stretch>
            <a:fillRect/>
          </a:stretch>
        </p:blipFill>
        <p:spPr>
          <a:xfrm>
            <a:off x="4020171" y="1253331"/>
            <a:ext cx="6351160" cy="4351338"/>
          </a:xfrm>
          <a:prstGeom prst="rect">
            <a:avLst/>
          </a:prstGeom>
        </p:spPr>
      </p:pic>
      <p:sp>
        <p:nvSpPr>
          <p:cNvPr id="6" name="Rectangle 5">
            <a:extLst>
              <a:ext uri="{FF2B5EF4-FFF2-40B4-BE49-F238E27FC236}">
                <a16:creationId xmlns:a16="http://schemas.microsoft.com/office/drawing/2014/main" id="{E8642F73-454C-3242-B07E-A0EF6F477738}"/>
              </a:ext>
            </a:extLst>
          </p:cNvPr>
          <p:cNvSpPr/>
          <p:nvPr/>
        </p:nvSpPr>
        <p:spPr>
          <a:xfrm>
            <a:off x="957441" y="1573491"/>
            <a:ext cx="2719078" cy="1200329"/>
          </a:xfrm>
          <a:prstGeom prst="rect">
            <a:avLst/>
          </a:prstGeom>
        </p:spPr>
        <p:txBody>
          <a:bodyPr wrap="none">
            <a:spAutoFit/>
          </a:bodyPr>
          <a:lstStyle/>
          <a:p>
            <a:r>
              <a:rPr lang="en-US" dirty="0"/>
              <a:t>Selecting TCA cycle</a:t>
            </a:r>
          </a:p>
          <a:p>
            <a:endParaRPr lang="en-US" dirty="0"/>
          </a:p>
          <a:p>
            <a:r>
              <a:rPr lang="en-US" dirty="0"/>
              <a:t>Click on a component, e.g.,</a:t>
            </a:r>
          </a:p>
          <a:p>
            <a:r>
              <a:rPr lang="en-US" dirty="0"/>
              <a:t>succinate </a:t>
            </a:r>
          </a:p>
        </p:txBody>
      </p:sp>
    </p:spTree>
    <p:extLst>
      <p:ext uri="{BB962C8B-B14F-4D97-AF65-F5344CB8AC3E}">
        <p14:creationId xmlns:p14="http://schemas.microsoft.com/office/powerpoint/2010/main" val="2984911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793A-5061-3E4F-8694-1DAB839581F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9C0F81F-1584-3240-9AD9-BFB848A925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4B4CC9-6EF2-6144-B31E-2AB8BE129003}"/>
              </a:ext>
            </a:extLst>
          </p:cNvPr>
          <p:cNvPicPr>
            <a:picLocks noChangeAspect="1"/>
          </p:cNvPicPr>
          <p:nvPr/>
        </p:nvPicPr>
        <p:blipFill>
          <a:blip r:embed="rId2"/>
          <a:stretch>
            <a:fillRect/>
          </a:stretch>
        </p:blipFill>
        <p:spPr>
          <a:xfrm>
            <a:off x="705831" y="0"/>
            <a:ext cx="4478392" cy="6858000"/>
          </a:xfrm>
          <a:prstGeom prst="rect">
            <a:avLst/>
          </a:prstGeom>
        </p:spPr>
      </p:pic>
      <p:pic>
        <p:nvPicPr>
          <p:cNvPr id="5" name="Picture 4">
            <a:extLst>
              <a:ext uri="{FF2B5EF4-FFF2-40B4-BE49-F238E27FC236}">
                <a16:creationId xmlns:a16="http://schemas.microsoft.com/office/drawing/2014/main" id="{F3DCB2FD-3CD1-9945-B5EC-33F3D10E42EB}"/>
              </a:ext>
            </a:extLst>
          </p:cNvPr>
          <p:cNvPicPr>
            <a:picLocks noChangeAspect="1"/>
          </p:cNvPicPr>
          <p:nvPr/>
        </p:nvPicPr>
        <p:blipFill>
          <a:blip r:embed="rId3"/>
          <a:stretch>
            <a:fillRect/>
          </a:stretch>
        </p:blipFill>
        <p:spPr>
          <a:xfrm>
            <a:off x="6680200" y="1130300"/>
            <a:ext cx="5511800" cy="5727700"/>
          </a:xfrm>
          <a:prstGeom prst="rect">
            <a:avLst/>
          </a:prstGeom>
        </p:spPr>
      </p:pic>
      <p:sp>
        <p:nvSpPr>
          <p:cNvPr id="6" name="Rectangle 5">
            <a:extLst>
              <a:ext uri="{FF2B5EF4-FFF2-40B4-BE49-F238E27FC236}">
                <a16:creationId xmlns:a16="http://schemas.microsoft.com/office/drawing/2014/main" id="{4C595C99-99BD-9048-B411-70A2D0B93467}"/>
              </a:ext>
            </a:extLst>
          </p:cNvPr>
          <p:cNvSpPr/>
          <p:nvPr/>
        </p:nvSpPr>
        <p:spPr>
          <a:xfrm>
            <a:off x="5942498" y="496371"/>
            <a:ext cx="1064907" cy="369332"/>
          </a:xfrm>
          <a:prstGeom prst="rect">
            <a:avLst/>
          </a:prstGeom>
        </p:spPr>
        <p:txBody>
          <a:bodyPr wrap="none">
            <a:spAutoFit/>
          </a:bodyPr>
          <a:lstStyle/>
          <a:p>
            <a:r>
              <a:rPr lang="en-US" dirty="0"/>
              <a:t>succinate</a:t>
            </a:r>
          </a:p>
        </p:txBody>
      </p:sp>
    </p:spTree>
    <p:extLst>
      <p:ext uri="{BB962C8B-B14F-4D97-AF65-F5344CB8AC3E}">
        <p14:creationId xmlns:p14="http://schemas.microsoft.com/office/powerpoint/2010/main" val="1804919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CED0-DC10-C64F-AEF0-9E5B816857AE}"/>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78CF4F41-5945-FD4D-9025-D6FFE2FF0E2E}"/>
              </a:ext>
            </a:extLst>
          </p:cNvPr>
          <p:cNvSpPr>
            <a:spLocks noGrp="1"/>
          </p:cNvSpPr>
          <p:nvPr>
            <p:ph idx="1"/>
          </p:nvPr>
        </p:nvSpPr>
        <p:spPr/>
        <p:txBody>
          <a:bodyPr/>
          <a:lstStyle/>
          <a:p>
            <a:pPr marL="0" indent="0">
              <a:buNone/>
            </a:pPr>
            <a:r>
              <a:rPr lang="en-US" dirty="0"/>
              <a:t>Go back to the map and choose</a:t>
            </a:r>
            <a:br>
              <a:rPr lang="en-US" dirty="0"/>
            </a:br>
            <a:r>
              <a:rPr lang="en-US" dirty="0"/>
              <a:t>and enzyme (6.2.1.4)</a:t>
            </a:r>
          </a:p>
        </p:txBody>
      </p:sp>
      <p:pic>
        <p:nvPicPr>
          <p:cNvPr id="4" name="Content Placeholder 4">
            <a:extLst>
              <a:ext uri="{FF2B5EF4-FFF2-40B4-BE49-F238E27FC236}">
                <a16:creationId xmlns:a16="http://schemas.microsoft.com/office/drawing/2014/main" id="{BCD72180-BC1F-F74D-96C6-5506388BFFC0}"/>
              </a:ext>
            </a:extLst>
          </p:cNvPr>
          <p:cNvPicPr>
            <a:picLocks noChangeAspect="1"/>
          </p:cNvPicPr>
          <p:nvPr/>
        </p:nvPicPr>
        <p:blipFill>
          <a:blip r:embed="rId2"/>
          <a:stretch>
            <a:fillRect/>
          </a:stretch>
        </p:blipFill>
        <p:spPr>
          <a:xfrm>
            <a:off x="5758767" y="2040572"/>
            <a:ext cx="6351160" cy="4351338"/>
          </a:xfrm>
          <a:prstGeom prst="rect">
            <a:avLst/>
          </a:prstGeom>
        </p:spPr>
      </p:pic>
      <p:sp>
        <p:nvSpPr>
          <p:cNvPr id="5" name="Rounded Rectangle 4">
            <a:extLst>
              <a:ext uri="{FF2B5EF4-FFF2-40B4-BE49-F238E27FC236}">
                <a16:creationId xmlns:a16="http://schemas.microsoft.com/office/drawing/2014/main" id="{CEAF04AE-9FAE-B94F-BA0B-E331496D0DFF}"/>
              </a:ext>
            </a:extLst>
          </p:cNvPr>
          <p:cNvSpPr/>
          <p:nvPr/>
        </p:nvSpPr>
        <p:spPr>
          <a:xfrm>
            <a:off x="8138159" y="5348313"/>
            <a:ext cx="321277" cy="18535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95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CB56-4D2F-2C47-BCC4-DF38BC58A8B4}"/>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B3A5A0B8-3B02-924D-8A6D-9913E530E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C2DE9DF-E011-E140-AF97-0852E1931139}"/>
              </a:ext>
            </a:extLst>
          </p:cNvPr>
          <p:cNvPicPr>
            <a:picLocks noChangeAspect="1"/>
          </p:cNvPicPr>
          <p:nvPr/>
        </p:nvPicPr>
        <p:blipFill>
          <a:blip r:embed="rId2"/>
          <a:stretch>
            <a:fillRect/>
          </a:stretch>
        </p:blipFill>
        <p:spPr>
          <a:xfrm>
            <a:off x="564293" y="1380781"/>
            <a:ext cx="5489961" cy="4994275"/>
          </a:xfrm>
          <a:prstGeom prst="rect">
            <a:avLst/>
          </a:prstGeom>
        </p:spPr>
      </p:pic>
      <p:pic>
        <p:nvPicPr>
          <p:cNvPr id="5" name="Picture 4">
            <a:extLst>
              <a:ext uri="{FF2B5EF4-FFF2-40B4-BE49-F238E27FC236}">
                <a16:creationId xmlns:a16="http://schemas.microsoft.com/office/drawing/2014/main" id="{9C1BDEDD-C505-2B41-AC42-DCCB124D61C6}"/>
              </a:ext>
            </a:extLst>
          </p:cNvPr>
          <p:cNvPicPr>
            <a:picLocks noChangeAspect="1"/>
          </p:cNvPicPr>
          <p:nvPr/>
        </p:nvPicPr>
        <p:blipFill>
          <a:blip r:embed="rId3"/>
          <a:stretch>
            <a:fillRect/>
          </a:stretch>
        </p:blipFill>
        <p:spPr>
          <a:xfrm>
            <a:off x="6813796" y="1390092"/>
            <a:ext cx="4813911" cy="4984964"/>
          </a:xfrm>
          <a:prstGeom prst="rect">
            <a:avLst/>
          </a:prstGeom>
        </p:spPr>
      </p:pic>
    </p:spTree>
    <p:extLst>
      <p:ext uri="{BB962C8B-B14F-4D97-AF65-F5344CB8AC3E}">
        <p14:creationId xmlns:p14="http://schemas.microsoft.com/office/powerpoint/2010/main" val="1152288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32F8-3C76-1F43-BF14-D512E9C58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93B27F-7F6E-3E4E-AEB0-40B510E860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36C0E0-9C06-CD4A-A931-853DB5AEBC3B}"/>
              </a:ext>
            </a:extLst>
          </p:cNvPr>
          <p:cNvPicPr>
            <a:picLocks noChangeAspect="1"/>
          </p:cNvPicPr>
          <p:nvPr/>
        </p:nvPicPr>
        <p:blipFill>
          <a:blip r:embed="rId2"/>
          <a:stretch>
            <a:fillRect/>
          </a:stretch>
        </p:blipFill>
        <p:spPr>
          <a:xfrm>
            <a:off x="230671" y="0"/>
            <a:ext cx="4514309" cy="6858000"/>
          </a:xfrm>
          <a:prstGeom prst="rect">
            <a:avLst/>
          </a:prstGeom>
        </p:spPr>
      </p:pic>
      <p:pic>
        <p:nvPicPr>
          <p:cNvPr id="5" name="Picture 4">
            <a:extLst>
              <a:ext uri="{FF2B5EF4-FFF2-40B4-BE49-F238E27FC236}">
                <a16:creationId xmlns:a16="http://schemas.microsoft.com/office/drawing/2014/main" id="{14B3DE44-8A21-474D-BBED-E0CF9D49BAF5}"/>
              </a:ext>
            </a:extLst>
          </p:cNvPr>
          <p:cNvPicPr>
            <a:picLocks noChangeAspect="1"/>
          </p:cNvPicPr>
          <p:nvPr/>
        </p:nvPicPr>
        <p:blipFill>
          <a:blip r:embed="rId3"/>
          <a:stretch>
            <a:fillRect/>
          </a:stretch>
        </p:blipFill>
        <p:spPr>
          <a:xfrm>
            <a:off x="6452551" y="0"/>
            <a:ext cx="5739449" cy="6858000"/>
          </a:xfrm>
          <a:prstGeom prst="rect">
            <a:avLst/>
          </a:prstGeom>
        </p:spPr>
      </p:pic>
    </p:spTree>
    <p:extLst>
      <p:ext uri="{BB962C8B-B14F-4D97-AF65-F5344CB8AC3E}">
        <p14:creationId xmlns:p14="http://schemas.microsoft.com/office/powerpoint/2010/main" val="1898756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DDDCD-0256-234D-A149-36CBE8E7A6E2}"/>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7CBF386D-E891-4642-A2F5-9931DFF4DE20}"/>
              </a:ext>
            </a:extLst>
          </p:cNvPr>
          <p:cNvSpPr>
            <a:spLocks noGrp="1"/>
          </p:cNvSpPr>
          <p:nvPr>
            <p:ph idx="1"/>
          </p:nvPr>
        </p:nvSpPr>
        <p:spPr/>
        <p:txBody>
          <a:bodyPr/>
          <a:lstStyle/>
          <a:p>
            <a:pPr marL="0" indent="0">
              <a:buNone/>
            </a:pPr>
            <a:r>
              <a:rPr lang="en-US" dirty="0"/>
              <a:t>Select the human gene</a:t>
            </a:r>
          </a:p>
        </p:txBody>
      </p:sp>
      <p:pic>
        <p:nvPicPr>
          <p:cNvPr id="4" name="Picture 3">
            <a:extLst>
              <a:ext uri="{FF2B5EF4-FFF2-40B4-BE49-F238E27FC236}">
                <a16:creationId xmlns:a16="http://schemas.microsoft.com/office/drawing/2014/main" id="{B85287EC-30C6-2D4C-B835-52B9283E0063}"/>
              </a:ext>
            </a:extLst>
          </p:cNvPr>
          <p:cNvPicPr>
            <a:picLocks noChangeAspect="1"/>
          </p:cNvPicPr>
          <p:nvPr/>
        </p:nvPicPr>
        <p:blipFill>
          <a:blip r:embed="rId2"/>
          <a:stretch>
            <a:fillRect/>
          </a:stretch>
        </p:blipFill>
        <p:spPr>
          <a:xfrm>
            <a:off x="4749800" y="31750"/>
            <a:ext cx="7442200" cy="6794500"/>
          </a:xfrm>
          <a:prstGeom prst="rect">
            <a:avLst/>
          </a:prstGeom>
        </p:spPr>
      </p:pic>
      <p:sp>
        <p:nvSpPr>
          <p:cNvPr id="5" name="Rounded Rectangle 4">
            <a:extLst>
              <a:ext uri="{FF2B5EF4-FFF2-40B4-BE49-F238E27FC236}">
                <a16:creationId xmlns:a16="http://schemas.microsoft.com/office/drawing/2014/main" id="{7688DD74-F440-E144-B7D3-746294ECD34C}"/>
              </a:ext>
            </a:extLst>
          </p:cNvPr>
          <p:cNvSpPr/>
          <p:nvPr/>
        </p:nvSpPr>
        <p:spPr>
          <a:xfrm>
            <a:off x="5493807" y="5002320"/>
            <a:ext cx="1450690" cy="187517"/>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862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3018-2DCB-6A4A-B673-088216064535}"/>
              </a:ext>
            </a:extLst>
          </p:cNvPr>
          <p:cNvSpPr>
            <a:spLocks noGrp="1"/>
          </p:cNvSpPr>
          <p:nvPr>
            <p:ph type="title"/>
          </p:nvPr>
        </p:nvSpPr>
        <p:spPr/>
        <p:txBody>
          <a:bodyPr/>
          <a:lstStyle/>
          <a:p>
            <a:r>
              <a:rPr lang="en-US" dirty="0"/>
              <a:t>KEGG</a:t>
            </a:r>
          </a:p>
        </p:txBody>
      </p:sp>
      <p:sp>
        <p:nvSpPr>
          <p:cNvPr id="3" name="Content Placeholder 2">
            <a:extLst>
              <a:ext uri="{FF2B5EF4-FFF2-40B4-BE49-F238E27FC236}">
                <a16:creationId xmlns:a16="http://schemas.microsoft.com/office/drawing/2014/main" id="{DCD12468-F5B7-7749-A139-29C4BB1C2CC7}"/>
              </a:ext>
            </a:extLst>
          </p:cNvPr>
          <p:cNvSpPr>
            <a:spLocks noGrp="1"/>
          </p:cNvSpPr>
          <p:nvPr>
            <p:ph idx="1"/>
          </p:nvPr>
        </p:nvSpPr>
        <p:spPr/>
        <p:txBody>
          <a:bodyPr/>
          <a:lstStyle/>
          <a:p>
            <a:pPr marL="0" indent="0">
              <a:buNone/>
            </a:pPr>
            <a:r>
              <a:rPr lang="en-US" dirty="0"/>
              <a:t>Gene information for </a:t>
            </a:r>
            <a:r>
              <a:rPr lang="en-US" i="1" dirty="0"/>
              <a:t>SUCLG1.</a:t>
            </a:r>
          </a:p>
          <a:p>
            <a:pPr marL="0" indent="0">
              <a:buNone/>
            </a:pPr>
            <a:r>
              <a:rPr lang="en-US" dirty="0"/>
              <a:t>Pathways/modules the gene is associated with</a:t>
            </a:r>
            <a:br>
              <a:rPr lang="en-US" dirty="0"/>
            </a:br>
            <a:r>
              <a:rPr lang="en-US" dirty="0"/>
              <a:t>are listed.</a:t>
            </a:r>
          </a:p>
          <a:p>
            <a:pPr marL="0" indent="0">
              <a:buNone/>
            </a:pPr>
            <a:r>
              <a:rPr lang="en-US" dirty="0"/>
              <a:t>There are links to other databases.</a:t>
            </a:r>
          </a:p>
        </p:txBody>
      </p:sp>
      <p:pic>
        <p:nvPicPr>
          <p:cNvPr id="4" name="Picture 3">
            <a:extLst>
              <a:ext uri="{FF2B5EF4-FFF2-40B4-BE49-F238E27FC236}">
                <a16:creationId xmlns:a16="http://schemas.microsoft.com/office/drawing/2014/main" id="{F15E05BC-502B-4940-BB8C-E93FF904D323}"/>
              </a:ext>
            </a:extLst>
          </p:cNvPr>
          <p:cNvPicPr>
            <a:picLocks noChangeAspect="1"/>
          </p:cNvPicPr>
          <p:nvPr/>
        </p:nvPicPr>
        <p:blipFill>
          <a:blip r:embed="rId2"/>
          <a:stretch>
            <a:fillRect/>
          </a:stretch>
        </p:blipFill>
        <p:spPr>
          <a:xfrm>
            <a:off x="7640711" y="0"/>
            <a:ext cx="4551289" cy="6858000"/>
          </a:xfrm>
          <a:prstGeom prst="rect">
            <a:avLst/>
          </a:prstGeom>
        </p:spPr>
      </p:pic>
    </p:spTree>
    <p:extLst>
      <p:ext uri="{BB962C8B-B14F-4D97-AF65-F5344CB8AC3E}">
        <p14:creationId xmlns:p14="http://schemas.microsoft.com/office/powerpoint/2010/main" val="3568422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5061-CA2A-8C4B-B197-BFE52ED714F2}"/>
              </a:ext>
            </a:extLst>
          </p:cNvPr>
          <p:cNvSpPr>
            <a:spLocks noGrp="1"/>
          </p:cNvSpPr>
          <p:nvPr>
            <p:ph type="title"/>
          </p:nvPr>
        </p:nvSpPr>
        <p:spPr/>
        <p:txBody>
          <a:bodyPr/>
          <a:lstStyle/>
          <a:p>
            <a:r>
              <a:rPr lang="en-US" dirty="0" err="1"/>
              <a:t>Reactome</a:t>
            </a:r>
            <a:endParaRPr lang="en-US" dirty="0"/>
          </a:p>
        </p:txBody>
      </p:sp>
      <p:sp>
        <p:nvSpPr>
          <p:cNvPr id="3" name="Content Placeholder 2">
            <a:extLst>
              <a:ext uri="{FF2B5EF4-FFF2-40B4-BE49-F238E27FC236}">
                <a16:creationId xmlns:a16="http://schemas.microsoft.com/office/drawing/2014/main" id="{956FF421-E6EA-C24E-B4FC-508F0DF6B608}"/>
              </a:ext>
            </a:extLst>
          </p:cNvPr>
          <p:cNvSpPr>
            <a:spLocks noGrp="1"/>
          </p:cNvSpPr>
          <p:nvPr>
            <p:ph idx="1"/>
          </p:nvPr>
        </p:nvSpPr>
        <p:spPr/>
        <p:txBody>
          <a:bodyPr/>
          <a:lstStyle/>
          <a:p>
            <a:pPr marL="0" indent="0">
              <a:buNone/>
            </a:pPr>
            <a:r>
              <a:rPr lang="en-US" dirty="0" err="1"/>
              <a:t>Reactome</a:t>
            </a:r>
            <a:r>
              <a:rPr lang="en-US" dirty="0"/>
              <a:t> is an online pathway database, with a focus on reactions.</a:t>
            </a:r>
          </a:p>
        </p:txBody>
      </p:sp>
      <p:sp>
        <p:nvSpPr>
          <p:cNvPr id="4" name="Rectangle 3">
            <a:extLst>
              <a:ext uri="{FF2B5EF4-FFF2-40B4-BE49-F238E27FC236}">
                <a16:creationId xmlns:a16="http://schemas.microsoft.com/office/drawing/2014/main" id="{0CC88B38-1B56-5448-8380-3E55D5759E6B}"/>
              </a:ext>
            </a:extLst>
          </p:cNvPr>
          <p:cNvSpPr/>
          <p:nvPr/>
        </p:nvSpPr>
        <p:spPr>
          <a:xfrm>
            <a:off x="838200" y="1321356"/>
            <a:ext cx="1500347" cy="369332"/>
          </a:xfrm>
          <a:prstGeom prst="rect">
            <a:avLst/>
          </a:prstGeom>
        </p:spPr>
        <p:txBody>
          <a:bodyPr wrap="none">
            <a:spAutoFit/>
          </a:bodyPr>
          <a:lstStyle/>
          <a:p>
            <a:r>
              <a:rPr lang="en-US" dirty="0" err="1"/>
              <a:t>reactome.org</a:t>
            </a:r>
            <a:endParaRPr lang="en-US" dirty="0"/>
          </a:p>
        </p:txBody>
      </p:sp>
      <p:pic>
        <p:nvPicPr>
          <p:cNvPr id="5" name="Picture 4">
            <a:extLst>
              <a:ext uri="{FF2B5EF4-FFF2-40B4-BE49-F238E27FC236}">
                <a16:creationId xmlns:a16="http://schemas.microsoft.com/office/drawing/2014/main" id="{8BCC61AD-A9D6-4B40-B351-CE8A480F36D8}"/>
              </a:ext>
            </a:extLst>
          </p:cNvPr>
          <p:cNvPicPr>
            <a:picLocks noChangeAspect="1"/>
          </p:cNvPicPr>
          <p:nvPr/>
        </p:nvPicPr>
        <p:blipFill>
          <a:blip r:embed="rId3"/>
          <a:stretch>
            <a:fillRect/>
          </a:stretch>
        </p:blipFill>
        <p:spPr>
          <a:xfrm>
            <a:off x="838200" y="2735771"/>
            <a:ext cx="10515600" cy="4122229"/>
          </a:xfrm>
          <a:prstGeom prst="rect">
            <a:avLst/>
          </a:prstGeom>
        </p:spPr>
      </p:pic>
      <p:sp>
        <p:nvSpPr>
          <p:cNvPr id="6" name="Rounded Rectangle 5">
            <a:extLst>
              <a:ext uri="{FF2B5EF4-FFF2-40B4-BE49-F238E27FC236}">
                <a16:creationId xmlns:a16="http://schemas.microsoft.com/office/drawing/2014/main" id="{15A536BC-2098-9442-86C6-933505E60E38}"/>
              </a:ext>
            </a:extLst>
          </p:cNvPr>
          <p:cNvSpPr/>
          <p:nvPr/>
        </p:nvSpPr>
        <p:spPr>
          <a:xfrm>
            <a:off x="2058629" y="4324865"/>
            <a:ext cx="1883176" cy="216801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7750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D9A2-BBD5-2B46-B344-8264C4A6C58B}"/>
              </a:ext>
            </a:extLst>
          </p:cNvPr>
          <p:cNvSpPr>
            <a:spLocks noGrp="1"/>
          </p:cNvSpPr>
          <p:nvPr>
            <p:ph type="title"/>
          </p:nvPr>
        </p:nvSpPr>
        <p:spPr/>
        <p:txBody>
          <a:bodyPr/>
          <a:lstStyle/>
          <a:p>
            <a:r>
              <a:rPr lang="en-US" dirty="0" err="1"/>
              <a:t>Reactome</a:t>
            </a:r>
            <a:endParaRPr lang="en-US" dirty="0"/>
          </a:p>
        </p:txBody>
      </p:sp>
      <p:pic>
        <p:nvPicPr>
          <p:cNvPr id="4" name="Content Placeholder 3">
            <a:extLst>
              <a:ext uri="{FF2B5EF4-FFF2-40B4-BE49-F238E27FC236}">
                <a16:creationId xmlns:a16="http://schemas.microsoft.com/office/drawing/2014/main" id="{83660450-D682-8045-B84C-08FAF2528C58}"/>
              </a:ext>
            </a:extLst>
          </p:cNvPr>
          <p:cNvPicPr>
            <a:picLocks noGrp="1" noChangeAspect="1"/>
          </p:cNvPicPr>
          <p:nvPr>
            <p:ph idx="1"/>
          </p:nvPr>
        </p:nvPicPr>
        <p:blipFill>
          <a:blip r:embed="rId2"/>
          <a:stretch>
            <a:fillRect/>
          </a:stretch>
        </p:blipFill>
        <p:spPr>
          <a:xfrm>
            <a:off x="2658076" y="1825625"/>
            <a:ext cx="6875848" cy="4351338"/>
          </a:xfrm>
          <a:prstGeom prst="rect">
            <a:avLst/>
          </a:prstGeom>
        </p:spPr>
      </p:pic>
      <p:sp>
        <p:nvSpPr>
          <p:cNvPr id="5" name="Rectangle 4">
            <a:extLst>
              <a:ext uri="{FF2B5EF4-FFF2-40B4-BE49-F238E27FC236}">
                <a16:creationId xmlns:a16="http://schemas.microsoft.com/office/drawing/2014/main" id="{3415F767-1E83-D342-85B2-76236F464003}"/>
              </a:ext>
            </a:extLst>
          </p:cNvPr>
          <p:cNvSpPr/>
          <p:nvPr/>
        </p:nvSpPr>
        <p:spPr>
          <a:xfrm>
            <a:off x="838200" y="1321356"/>
            <a:ext cx="3921202" cy="369332"/>
          </a:xfrm>
          <a:prstGeom prst="rect">
            <a:avLst/>
          </a:prstGeom>
        </p:spPr>
        <p:txBody>
          <a:bodyPr wrap="none">
            <a:spAutoFit/>
          </a:bodyPr>
          <a:lstStyle/>
          <a:p>
            <a:r>
              <a:rPr lang="en-US" dirty="0"/>
              <a:t>https://</a:t>
            </a:r>
            <a:r>
              <a:rPr lang="en-US" dirty="0" err="1"/>
              <a:t>reactome.org</a:t>
            </a:r>
            <a:r>
              <a:rPr lang="en-US" dirty="0"/>
              <a:t>/</a:t>
            </a:r>
            <a:r>
              <a:rPr lang="en-US" dirty="0" err="1"/>
              <a:t>PathwayBrowser</a:t>
            </a:r>
            <a:r>
              <a:rPr lang="en-US" dirty="0"/>
              <a:t>/</a:t>
            </a:r>
          </a:p>
        </p:txBody>
      </p:sp>
    </p:spTree>
    <p:extLst>
      <p:ext uri="{BB962C8B-B14F-4D97-AF65-F5344CB8AC3E}">
        <p14:creationId xmlns:p14="http://schemas.microsoft.com/office/powerpoint/2010/main" val="333504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DB86-46EE-DF42-BF16-91B2D9330017}"/>
              </a:ext>
            </a:extLst>
          </p:cNvPr>
          <p:cNvSpPr>
            <a:spLocks noGrp="1"/>
          </p:cNvSpPr>
          <p:nvPr>
            <p:ph type="title"/>
          </p:nvPr>
        </p:nvSpPr>
        <p:spPr/>
        <p:txBody>
          <a:bodyPr/>
          <a:lstStyle/>
          <a:p>
            <a:r>
              <a:rPr lang="en-US" dirty="0"/>
              <a:t>Flavors of gene set analysis</a:t>
            </a:r>
          </a:p>
        </p:txBody>
      </p:sp>
      <p:sp>
        <p:nvSpPr>
          <p:cNvPr id="3" name="Content Placeholder 2">
            <a:extLst>
              <a:ext uri="{FF2B5EF4-FFF2-40B4-BE49-F238E27FC236}">
                <a16:creationId xmlns:a16="http://schemas.microsoft.com/office/drawing/2014/main" id="{B403EC27-1E58-C440-AA9D-63ABBD8215B6}"/>
              </a:ext>
            </a:extLst>
          </p:cNvPr>
          <p:cNvSpPr>
            <a:spLocks noGrp="1"/>
          </p:cNvSpPr>
          <p:nvPr>
            <p:ph idx="1"/>
          </p:nvPr>
        </p:nvSpPr>
        <p:spPr/>
        <p:txBody>
          <a:bodyPr/>
          <a:lstStyle/>
          <a:p>
            <a:pPr marL="0" indent="0">
              <a:buNone/>
            </a:pPr>
            <a:r>
              <a:rPr lang="en-US" dirty="0"/>
              <a:t>One way to conceptually grouping gene set analysis techniques is to divide them into “self-contained” and “competitive” methods. A variety of methods exist.</a:t>
            </a:r>
          </a:p>
          <a:p>
            <a:pPr marL="0" indent="0">
              <a:buNone/>
            </a:pPr>
            <a:endParaRPr lang="en-US" dirty="0"/>
          </a:p>
          <a:p>
            <a:r>
              <a:rPr lang="en-US" dirty="0"/>
              <a:t>“Self-contained” uses only the list of genes that have been culled from the whole genome by some kind of prioritization (e.g., gene-mapping)</a:t>
            </a:r>
          </a:p>
          <a:p>
            <a:r>
              <a:rPr lang="en-US" dirty="0"/>
              <a:t>“Competitive” uses all the genes you have association statistics for</a:t>
            </a:r>
          </a:p>
        </p:txBody>
      </p:sp>
    </p:spTree>
    <p:extLst>
      <p:ext uri="{BB962C8B-B14F-4D97-AF65-F5344CB8AC3E}">
        <p14:creationId xmlns:p14="http://schemas.microsoft.com/office/powerpoint/2010/main" val="1563047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AE5C-14D2-6A4A-898F-E9828875B7ED}"/>
              </a:ext>
            </a:extLst>
          </p:cNvPr>
          <p:cNvSpPr>
            <a:spLocks noGrp="1"/>
          </p:cNvSpPr>
          <p:nvPr>
            <p:ph type="title"/>
          </p:nvPr>
        </p:nvSpPr>
        <p:spPr/>
        <p:txBody>
          <a:bodyPr/>
          <a:lstStyle/>
          <a:p>
            <a:r>
              <a:rPr lang="en-US" dirty="0" err="1"/>
              <a:t>Reactome</a:t>
            </a:r>
            <a:endParaRPr lang="en-US" dirty="0"/>
          </a:p>
        </p:txBody>
      </p:sp>
      <p:sp>
        <p:nvSpPr>
          <p:cNvPr id="3" name="Content Placeholder 2">
            <a:extLst>
              <a:ext uri="{FF2B5EF4-FFF2-40B4-BE49-F238E27FC236}">
                <a16:creationId xmlns:a16="http://schemas.microsoft.com/office/drawing/2014/main" id="{0FDEA7C6-67E9-6A4B-981A-1AEAA77EE0B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BCE7012-5E16-4747-B76A-85A12C46C5BB}"/>
              </a:ext>
            </a:extLst>
          </p:cNvPr>
          <p:cNvPicPr>
            <a:picLocks noChangeAspect="1"/>
          </p:cNvPicPr>
          <p:nvPr/>
        </p:nvPicPr>
        <p:blipFill>
          <a:blip r:embed="rId2"/>
          <a:stretch>
            <a:fillRect/>
          </a:stretch>
        </p:blipFill>
        <p:spPr>
          <a:xfrm>
            <a:off x="0" y="2234337"/>
            <a:ext cx="12192000" cy="4712395"/>
          </a:xfrm>
          <a:prstGeom prst="rect">
            <a:avLst/>
          </a:prstGeom>
        </p:spPr>
      </p:pic>
      <p:sp>
        <p:nvSpPr>
          <p:cNvPr id="5" name="Rounded Rectangle 4">
            <a:extLst>
              <a:ext uri="{FF2B5EF4-FFF2-40B4-BE49-F238E27FC236}">
                <a16:creationId xmlns:a16="http://schemas.microsoft.com/office/drawing/2014/main" id="{BCE6BDCF-7A83-3145-8BAB-B62246E51294}"/>
              </a:ext>
            </a:extLst>
          </p:cNvPr>
          <p:cNvSpPr/>
          <p:nvPr/>
        </p:nvSpPr>
        <p:spPr>
          <a:xfrm>
            <a:off x="3805881" y="4236690"/>
            <a:ext cx="2063578" cy="234898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275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7D2E-71C6-6F41-9699-F2E90C796E6F}"/>
              </a:ext>
            </a:extLst>
          </p:cNvPr>
          <p:cNvSpPr>
            <a:spLocks noGrp="1"/>
          </p:cNvSpPr>
          <p:nvPr>
            <p:ph type="title"/>
          </p:nvPr>
        </p:nvSpPr>
        <p:spPr/>
        <p:txBody>
          <a:bodyPr/>
          <a:lstStyle/>
          <a:p>
            <a:r>
              <a:rPr lang="en-US" dirty="0" err="1"/>
              <a:t>Reactome</a:t>
            </a:r>
            <a:endParaRPr lang="en-US" dirty="0"/>
          </a:p>
        </p:txBody>
      </p:sp>
      <p:pic>
        <p:nvPicPr>
          <p:cNvPr id="4" name="Content Placeholder 3">
            <a:extLst>
              <a:ext uri="{FF2B5EF4-FFF2-40B4-BE49-F238E27FC236}">
                <a16:creationId xmlns:a16="http://schemas.microsoft.com/office/drawing/2014/main" id="{3DBB3215-16D4-AC4F-AAF7-FAD428E7A427}"/>
              </a:ext>
            </a:extLst>
          </p:cNvPr>
          <p:cNvPicPr>
            <a:picLocks noGrp="1" noChangeAspect="1"/>
          </p:cNvPicPr>
          <p:nvPr>
            <p:ph idx="1"/>
          </p:nvPr>
        </p:nvPicPr>
        <p:blipFill>
          <a:blip r:embed="rId3"/>
          <a:stretch>
            <a:fillRect/>
          </a:stretch>
        </p:blipFill>
        <p:spPr>
          <a:xfrm>
            <a:off x="2625655" y="1825625"/>
            <a:ext cx="6940690" cy="4351338"/>
          </a:xfrm>
          <a:prstGeom prst="rect">
            <a:avLst/>
          </a:prstGeom>
        </p:spPr>
      </p:pic>
      <p:sp>
        <p:nvSpPr>
          <p:cNvPr id="5" name="Rectangle 4">
            <a:extLst>
              <a:ext uri="{FF2B5EF4-FFF2-40B4-BE49-F238E27FC236}">
                <a16:creationId xmlns:a16="http://schemas.microsoft.com/office/drawing/2014/main" id="{9B4703C0-762C-2E4B-86E4-288F3F2B3E1C}"/>
              </a:ext>
            </a:extLst>
          </p:cNvPr>
          <p:cNvSpPr/>
          <p:nvPr/>
        </p:nvSpPr>
        <p:spPr>
          <a:xfrm>
            <a:off x="551935" y="2294401"/>
            <a:ext cx="6096000" cy="3416320"/>
          </a:xfrm>
          <a:prstGeom prst="rect">
            <a:avLst/>
          </a:prstGeom>
        </p:spPr>
        <p:txBody>
          <a:bodyPr>
            <a:spAutoFit/>
          </a:bodyPr>
          <a:lstStyle/>
          <a:p>
            <a:r>
              <a:rPr lang="en-US" b="1" u="sng" dirty="0"/>
              <a:t>Input:</a:t>
            </a:r>
          </a:p>
          <a:p>
            <a:endParaRPr lang="en-US" i="1" dirty="0"/>
          </a:p>
          <a:p>
            <a:r>
              <a:rPr lang="en-US" i="1" dirty="0"/>
              <a:t>SENP7</a:t>
            </a:r>
            <a:endParaRPr lang="en-US" dirty="0"/>
          </a:p>
          <a:p>
            <a:r>
              <a:rPr lang="en-US" i="1" dirty="0"/>
              <a:t>MOB1B</a:t>
            </a:r>
            <a:endParaRPr lang="en-US" dirty="0"/>
          </a:p>
          <a:p>
            <a:r>
              <a:rPr lang="en-US" i="1" dirty="0"/>
              <a:t>CARMIL1</a:t>
            </a:r>
            <a:endParaRPr lang="en-US" dirty="0"/>
          </a:p>
          <a:p>
            <a:r>
              <a:rPr lang="en-US" i="1" dirty="0"/>
              <a:t>PRRC2A</a:t>
            </a:r>
            <a:endParaRPr lang="en-US" dirty="0"/>
          </a:p>
          <a:p>
            <a:r>
              <a:rPr lang="en-US" i="1" dirty="0"/>
              <a:t>TERF2</a:t>
            </a:r>
          </a:p>
          <a:p>
            <a:r>
              <a:rPr lang="en-US" i="1" dirty="0"/>
              <a:t>RFWD3</a:t>
            </a:r>
            <a:endParaRPr lang="en-US" dirty="0"/>
          </a:p>
          <a:p>
            <a:r>
              <a:rPr lang="en-US" i="1" dirty="0"/>
              <a:t>PARP1</a:t>
            </a:r>
          </a:p>
          <a:p>
            <a:r>
              <a:rPr lang="en-US" i="1" dirty="0"/>
              <a:t>POT1</a:t>
            </a:r>
            <a:endParaRPr lang="en-US" dirty="0"/>
          </a:p>
          <a:p>
            <a:r>
              <a:rPr lang="en-US" i="1" dirty="0"/>
              <a:t>ATM</a:t>
            </a:r>
          </a:p>
          <a:p>
            <a:r>
              <a:rPr lang="en-US" i="1" dirty="0"/>
              <a:t>MPHOSPH6</a:t>
            </a:r>
            <a:r>
              <a:rPr lang="en-US" dirty="0"/>
              <a:t> </a:t>
            </a:r>
          </a:p>
        </p:txBody>
      </p:sp>
    </p:spTree>
    <p:extLst>
      <p:ext uri="{BB962C8B-B14F-4D97-AF65-F5344CB8AC3E}">
        <p14:creationId xmlns:p14="http://schemas.microsoft.com/office/powerpoint/2010/main" val="3871478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489A-3ED5-D24B-A137-4962DA9A19F0}"/>
              </a:ext>
            </a:extLst>
          </p:cNvPr>
          <p:cNvSpPr>
            <a:spLocks noGrp="1"/>
          </p:cNvSpPr>
          <p:nvPr>
            <p:ph type="title"/>
          </p:nvPr>
        </p:nvSpPr>
        <p:spPr/>
        <p:txBody>
          <a:bodyPr/>
          <a:lstStyle/>
          <a:p>
            <a:r>
              <a:rPr lang="en-US" dirty="0" err="1"/>
              <a:t>Reactome</a:t>
            </a:r>
            <a:endParaRPr lang="en-US" dirty="0"/>
          </a:p>
        </p:txBody>
      </p:sp>
      <p:pic>
        <p:nvPicPr>
          <p:cNvPr id="5" name="Content Placeholder 4">
            <a:extLst>
              <a:ext uri="{FF2B5EF4-FFF2-40B4-BE49-F238E27FC236}">
                <a16:creationId xmlns:a16="http://schemas.microsoft.com/office/drawing/2014/main" id="{3B68EB87-7319-4945-89A0-D7DCF235D3E8}"/>
              </a:ext>
            </a:extLst>
          </p:cNvPr>
          <p:cNvPicPr>
            <a:picLocks noGrp="1" noChangeAspect="1"/>
          </p:cNvPicPr>
          <p:nvPr>
            <p:ph idx="1"/>
          </p:nvPr>
        </p:nvPicPr>
        <p:blipFill>
          <a:blip r:embed="rId3"/>
          <a:stretch>
            <a:fillRect/>
          </a:stretch>
        </p:blipFill>
        <p:spPr>
          <a:xfrm>
            <a:off x="2577296" y="1825625"/>
            <a:ext cx="7037407" cy="4351338"/>
          </a:xfrm>
          <a:prstGeom prst="rect">
            <a:avLst/>
          </a:prstGeom>
        </p:spPr>
      </p:pic>
      <p:sp>
        <p:nvSpPr>
          <p:cNvPr id="6" name="Rectangle 5">
            <a:extLst>
              <a:ext uri="{FF2B5EF4-FFF2-40B4-BE49-F238E27FC236}">
                <a16:creationId xmlns:a16="http://schemas.microsoft.com/office/drawing/2014/main" id="{53B54D8A-463F-0549-8A4C-EE95BAECC321}"/>
              </a:ext>
            </a:extLst>
          </p:cNvPr>
          <p:cNvSpPr/>
          <p:nvPr/>
        </p:nvSpPr>
        <p:spPr>
          <a:xfrm>
            <a:off x="838200" y="1388825"/>
            <a:ext cx="852285" cy="369332"/>
          </a:xfrm>
          <a:prstGeom prst="rect">
            <a:avLst/>
          </a:prstGeom>
        </p:spPr>
        <p:txBody>
          <a:bodyPr wrap="none">
            <a:spAutoFit/>
          </a:bodyPr>
          <a:lstStyle/>
          <a:p>
            <a:r>
              <a:rPr lang="en-US" dirty="0"/>
              <a:t>Results</a:t>
            </a:r>
          </a:p>
        </p:txBody>
      </p:sp>
    </p:spTree>
    <p:extLst>
      <p:ext uri="{BB962C8B-B14F-4D97-AF65-F5344CB8AC3E}">
        <p14:creationId xmlns:p14="http://schemas.microsoft.com/office/powerpoint/2010/main" val="2332080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8929-1933-1242-BC69-E7CBEA9DEF48}"/>
              </a:ext>
            </a:extLst>
          </p:cNvPr>
          <p:cNvSpPr>
            <a:spLocks noGrp="1"/>
          </p:cNvSpPr>
          <p:nvPr>
            <p:ph type="title"/>
          </p:nvPr>
        </p:nvSpPr>
        <p:spPr/>
        <p:txBody>
          <a:bodyPr/>
          <a:lstStyle/>
          <a:p>
            <a:r>
              <a:rPr lang="en-US" dirty="0" err="1"/>
              <a:t>Reactome</a:t>
            </a:r>
            <a:endParaRPr lang="en-US" dirty="0"/>
          </a:p>
        </p:txBody>
      </p:sp>
      <p:pic>
        <p:nvPicPr>
          <p:cNvPr id="4" name="Content Placeholder 3">
            <a:extLst>
              <a:ext uri="{FF2B5EF4-FFF2-40B4-BE49-F238E27FC236}">
                <a16:creationId xmlns:a16="http://schemas.microsoft.com/office/drawing/2014/main" id="{34DB0B05-C3C8-D24F-80F9-7C6E98C53563}"/>
              </a:ext>
            </a:extLst>
          </p:cNvPr>
          <p:cNvPicPr>
            <a:picLocks noGrp="1" noChangeAspect="1"/>
          </p:cNvPicPr>
          <p:nvPr>
            <p:ph idx="1"/>
          </p:nvPr>
        </p:nvPicPr>
        <p:blipFill>
          <a:blip r:embed="rId2"/>
          <a:stretch>
            <a:fillRect/>
          </a:stretch>
        </p:blipFill>
        <p:spPr>
          <a:xfrm>
            <a:off x="2577296" y="1825625"/>
            <a:ext cx="7037407" cy="4351338"/>
          </a:xfrm>
          <a:prstGeom prst="rect">
            <a:avLst/>
          </a:prstGeom>
        </p:spPr>
      </p:pic>
      <p:sp>
        <p:nvSpPr>
          <p:cNvPr id="5" name="Rectangle 4">
            <a:extLst>
              <a:ext uri="{FF2B5EF4-FFF2-40B4-BE49-F238E27FC236}">
                <a16:creationId xmlns:a16="http://schemas.microsoft.com/office/drawing/2014/main" id="{060D3C43-D7BF-3347-9E81-81E478AD5DDE}"/>
              </a:ext>
            </a:extLst>
          </p:cNvPr>
          <p:cNvSpPr/>
          <p:nvPr/>
        </p:nvSpPr>
        <p:spPr>
          <a:xfrm>
            <a:off x="838200" y="1321356"/>
            <a:ext cx="852285" cy="369332"/>
          </a:xfrm>
          <a:prstGeom prst="rect">
            <a:avLst/>
          </a:prstGeom>
        </p:spPr>
        <p:txBody>
          <a:bodyPr wrap="none">
            <a:spAutoFit/>
          </a:bodyPr>
          <a:lstStyle/>
          <a:p>
            <a:r>
              <a:rPr lang="en-US" dirty="0"/>
              <a:t>Results</a:t>
            </a:r>
          </a:p>
        </p:txBody>
      </p:sp>
    </p:spTree>
    <p:extLst>
      <p:ext uri="{BB962C8B-B14F-4D97-AF65-F5344CB8AC3E}">
        <p14:creationId xmlns:p14="http://schemas.microsoft.com/office/powerpoint/2010/main" val="1939538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2664-4AD2-EB47-AF32-04A8424EF9E1}"/>
              </a:ext>
            </a:extLst>
          </p:cNvPr>
          <p:cNvSpPr>
            <a:spLocks noGrp="1"/>
          </p:cNvSpPr>
          <p:nvPr>
            <p:ph type="title"/>
          </p:nvPr>
        </p:nvSpPr>
        <p:spPr>
          <a:xfrm>
            <a:off x="838200" y="0"/>
            <a:ext cx="10515600" cy="1325563"/>
          </a:xfrm>
        </p:spPr>
        <p:txBody>
          <a:bodyPr/>
          <a:lstStyle/>
          <a:p>
            <a:r>
              <a:rPr lang="en-US" dirty="0"/>
              <a:t>Gene set/pathway analysis in FUMA</a:t>
            </a:r>
          </a:p>
        </p:txBody>
      </p:sp>
      <p:sp>
        <p:nvSpPr>
          <p:cNvPr id="3" name="Content Placeholder 2">
            <a:extLst>
              <a:ext uri="{FF2B5EF4-FFF2-40B4-BE49-F238E27FC236}">
                <a16:creationId xmlns:a16="http://schemas.microsoft.com/office/drawing/2014/main" id="{E46AA52E-00D2-9747-8AF5-EECF6252D615}"/>
              </a:ext>
            </a:extLst>
          </p:cNvPr>
          <p:cNvSpPr>
            <a:spLocks noGrp="1"/>
          </p:cNvSpPr>
          <p:nvPr>
            <p:ph idx="1"/>
          </p:nvPr>
        </p:nvSpPr>
        <p:spPr/>
        <p:txBody>
          <a:bodyPr>
            <a:normAutofit fontScale="92500" lnSpcReduction="10000"/>
          </a:bodyPr>
          <a:lstStyle/>
          <a:p>
            <a:pPr marL="0" indent="0">
              <a:buNone/>
            </a:pPr>
            <a:r>
              <a:rPr lang="en-US" dirty="0"/>
              <a:t>Recall that FUMA’s SNP2GENE feature</a:t>
            </a:r>
            <a:br>
              <a:rPr lang="en-US" dirty="0"/>
            </a:br>
            <a:r>
              <a:rPr lang="en-US" dirty="0"/>
              <a:t>takes GWAS summary</a:t>
            </a:r>
            <a:br>
              <a:rPr lang="en-US" dirty="0"/>
            </a:br>
            <a:r>
              <a:rPr lang="en-US" dirty="0"/>
              <a:t>statistics and outputs a list of </a:t>
            </a:r>
            <a:br>
              <a:rPr lang="en-US" dirty="0"/>
            </a:br>
            <a:r>
              <a:rPr lang="en-US" dirty="0"/>
              <a:t>mapped genes.</a:t>
            </a:r>
          </a:p>
          <a:p>
            <a:pPr marL="0" indent="0">
              <a:buNone/>
            </a:pPr>
            <a:r>
              <a:rPr lang="en-US" dirty="0"/>
              <a:t>The GENE2FUNC feature takes a set of </a:t>
            </a:r>
            <a:br>
              <a:rPr lang="en-US" dirty="0"/>
            </a:br>
            <a:r>
              <a:rPr lang="en-US" dirty="0"/>
              <a:t>genes as input and can perform</a:t>
            </a:r>
            <a:br>
              <a:rPr lang="en-US" dirty="0"/>
            </a:br>
            <a:r>
              <a:rPr lang="en-US" dirty="0"/>
              <a:t>overrepresentation analyses.</a:t>
            </a:r>
          </a:p>
          <a:p>
            <a:pPr marL="0" indent="0">
              <a:buNone/>
            </a:pPr>
            <a:r>
              <a:rPr lang="en-US" dirty="0"/>
              <a:t>Gene sets include: Gene Ontologies,</a:t>
            </a:r>
            <a:br>
              <a:rPr lang="en-US" dirty="0"/>
            </a:br>
            <a:r>
              <a:rPr lang="en-US" dirty="0"/>
              <a:t>KEGG pathways, </a:t>
            </a:r>
            <a:r>
              <a:rPr lang="en-US" dirty="0" err="1"/>
              <a:t>Reactome</a:t>
            </a:r>
            <a:r>
              <a:rPr lang="en-US" dirty="0"/>
              <a:t> pathways,</a:t>
            </a:r>
            <a:br>
              <a:rPr lang="en-US" dirty="0"/>
            </a:br>
            <a:r>
              <a:rPr lang="en-US" dirty="0"/>
              <a:t>and DE genes across various tissues/cell types</a:t>
            </a:r>
            <a:br>
              <a:rPr lang="en-US" dirty="0"/>
            </a:br>
            <a:br>
              <a:rPr lang="en-US" dirty="0"/>
            </a:br>
            <a:endParaRPr lang="en-US" dirty="0"/>
          </a:p>
        </p:txBody>
      </p:sp>
      <p:pic>
        <p:nvPicPr>
          <p:cNvPr id="4" name="Picture 3">
            <a:extLst>
              <a:ext uri="{FF2B5EF4-FFF2-40B4-BE49-F238E27FC236}">
                <a16:creationId xmlns:a16="http://schemas.microsoft.com/office/drawing/2014/main" id="{23885F63-E2CE-194C-9B65-D96C5F97A763}"/>
              </a:ext>
            </a:extLst>
          </p:cNvPr>
          <p:cNvPicPr>
            <a:picLocks noChangeAspect="1"/>
          </p:cNvPicPr>
          <p:nvPr/>
        </p:nvPicPr>
        <p:blipFill>
          <a:blip r:embed="rId3"/>
          <a:stretch>
            <a:fillRect/>
          </a:stretch>
        </p:blipFill>
        <p:spPr>
          <a:xfrm>
            <a:off x="7140204" y="1075055"/>
            <a:ext cx="4707066" cy="5417820"/>
          </a:xfrm>
          <a:prstGeom prst="rect">
            <a:avLst/>
          </a:prstGeom>
        </p:spPr>
      </p:pic>
      <p:sp>
        <p:nvSpPr>
          <p:cNvPr id="5" name="Rounded Rectangle 4">
            <a:extLst>
              <a:ext uri="{FF2B5EF4-FFF2-40B4-BE49-F238E27FC236}">
                <a16:creationId xmlns:a16="http://schemas.microsoft.com/office/drawing/2014/main" id="{3F6349A6-644D-8244-9631-EDB92A46682C}"/>
              </a:ext>
            </a:extLst>
          </p:cNvPr>
          <p:cNvSpPr/>
          <p:nvPr/>
        </p:nvSpPr>
        <p:spPr>
          <a:xfrm>
            <a:off x="7140204" y="3806190"/>
            <a:ext cx="2963916" cy="268668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658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5F7E-B5EB-A647-AE59-052B8652E843}"/>
              </a:ext>
            </a:extLst>
          </p:cNvPr>
          <p:cNvSpPr>
            <a:spLocks noGrp="1"/>
          </p:cNvSpPr>
          <p:nvPr>
            <p:ph type="title"/>
          </p:nvPr>
        </p:nvSpPr>
        <p:spPr/>
        <p:txBody>
          <a:bodyPr/>
          <a:lstStyle/>
          <a:p>
            <a:r>
              <a:rPr lang="en-US" dirty="0"/>
              <a:t>Gene set analysis in FUMA – GENE2FUNC</a:t>
            </a:r>
          </a:p>
        </p:txBody>
      </p:sp>
      <p:pic>
        <p:nvPicPr>
          <p:cNvPr id="4" name="Content Placeholder 3">
            <a:extLst>
              <a:ext uri="{FF2B5EF4-FFF2-40B4-BE49-F238E27FC236}">
                <a16:creationId xmlns:a16="http://schemas.microsoft.com/office/drawing/2014/main" id="{F279F83C-FF89-B746-A7EB-84FA7DD70E00}"/>
              </a:ext>
            </a:extLst>
          </p:cNvPr>
          <p:cNvPicPr>
            <a:picLocks noGrp="1" noChangeAspect="1"/>
          </p:cNvPicPr>
          <p:nvPr>
            <p:ph idx="1"/>
          </p:nvPr>
        </p:nvPicPr>
        <p:blipFill>
          <a:blip r:embed="rId2"/>
          <a:stretch>
            <a:fillRect/>
          </a:stretch>
        </p:blipFill>
        <p:spPr>
          <a:xfrm>
            <a:off x="697575" y="1887409"/>
            <a:ext cx="4272483" cy="4351338"/>
          </a:xfrm>
          <a:prstGeom prst="rect">
            <a:avLst/>
          </a:prstGeom>
        </p:spPr>
      </p:pic>
      <p:sp>
        <p:nvSpPr>
          <p:cNvPr id="5" name="TextBox 4">
            <a:extLst>
              <a:ext uri="{FF2B5EF4-FFF2-40B4-BE49-F238E27FC236}">
                <a16:creationId xmlns:a16="http://schemas.microsoft.com/office/drawing/2014/main" id="{FC0723FF-D434-DC4D-8B71-67F816CC3A73}"/>
              </a:ext>
            </a:extLst>
          </p:cNvPr>
          <p:cNvSpPr txBox="1"/>
          <p:nvPr/>
        </p:nvSpPr>
        <p:spPr>
          <a:xfrm>
            <a:off x="5745892" y="1690688"/>
            <a:ext cx="5412259" cy="2862322"/>
          </a:xfrm>
          <a:prstGeom prst="rect">
            <a:avLst/>
          </a:prstGeom>
          <a:noFill/>
        </p:spPr>
        <p:txBody>
          <a:bodyPr wrap="square" rtlCol="0">
            <a:spAutoFit/>
          </a:bodyPr>
          <a:lstStyle/>
          <a:p>
            <a:r>
              <a:rPr lang="en-US" dirty="0"/>
              <a:t>Provide a list of genes (copy and paste or upload a file).</a:t>
            </a:r>
          </a:p>
          <a:p>
            <a:endParaRPr lang="en-US" dirty="0"/>
          </a:p>
          <a:p>
            <a:r>
              <a:rPr lang="en-US" dirty="0"/>
              <a:t>You need to specify a “background” set of genes to compare your list with.</a:t>
            </a:r>
          </a:p>
          <a:p>
            <a:endParaRPr lang="en-US" dirty="0"/>
          </a:p>
          <a:p>
            <a:r>
              <a:rPr lang="en-US" dirty="0"/>
              <a:t>FUMA lets you select several different gene sets defined by gene expression profiles of various tissues.</a:t>
            </a:r>
          </a:p>
          <a:p>
            <a:br>
              <a:rPr lang="en-US" dirty="0"/>
            </a:br>
            <a:r>
              <a:rPr lang="en-US" dirty="0"/>
              <a:t>You can also choose one of several multiple-testing correction methods and a “significance” threshold.</a:t>
            </a:r>
          </a:p>
        </p:txBody>
      </p:sp>
      <p:pic>
        <p:nvPicPr>
          <p:cNvPr id="6" name="Picture 5">
            <a:extLst>
              <a:ext uri="{FF2B5EF4-FFF2-40B4-BE49-F238E27FC236}">
                <a16:creationId xmlns:a16="http://schemas.microsoft.com/office/drawing/2014/main" id="{40FCECBD-9EB6-214D-AAA9-FBC3FF9B133C}"/>
              </a:ext>
            </a:extLst>
          </p:cNvPr>
          <p:cNvPicPr>
            <a:picLocks noChangeAspect="1"/>
          </p:cNvPicPr>
          <p:nvPr/>
        </p:nvPicPr>
        <p:blipFill>
          <a:blip r:embed="rId3"/>
          <a:stretch>
            <a:fillRect/>
          </a:stretch>
        </p:blipFill>
        <p:spPr>
          <a:xfrm>
            <a:off x="6096000" y="4591478"/>
            <a:ext cx="4514065" cy="2123818"/>
          </a:xfrm>
          <a:prstGeom prst="rect">
            <a:avLst/>
          </a:prstGeom>
        </p:spPr>
      </p:pic>
    </p:spTree>
    <p:extLst>
      <p:ext uri="{BB962C8B-B14F-4D97-AF65-F5344CB8AC3E}">
        <p14:creationId xmlns:p14="http://schemas.microsoft.com/office/powerpoint/2010/main" val="1382938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5716-D565-4940-BCA8-A4FDB2FA7A7D}"/>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077D1038-D7C1-FB47-8517-D539BC4F0965}"/>
              </a:ext>
            </a:extLst>
          </p:cNvPr>
          <p:cNvSpPr>
            <a:spLocks noGrp="1"/>
          </p:cNvSpPr>
          <p:nvPr>
            <p:ph idx="1"/>
          </p:nvPr>
        </p:nvSpPr>
        <p:spPr/>
        <p:txBody>
          <a:bodyPr/>
          <a:lstStyle/>
          <a:p>
            <a:pPr marL="0" indent="0">
              <a:buNone/>
            </a:pPr>
            <a:r>
              <a:rPr lang="en-US" dirty="0"/>
              <a:t>Input: 644 genes from </a:t>
            </a:r>
            <a:r>
              <a:rPr lang="en-US"/>
              <a:t>the hw4 </a:t>
            </a:r>
            <a:r>
              <a:rPr lang="en-US" dirty="0"/>
              <a:t>data.</a:t>
            </a:r>
          </a:p>
          <a:p>
            <a:pPr marL="0" indent="0">
              <a:buNone/>
            </a:pPr>
            <a:r>
              <a:rPr lang="en-US" dirty="0"/>
              <a:t>Output (first part):</a:t>
            </a:r>
            <a:br>
              <a:rPr lang="en-US" dirty="0"/>
            </a:br>
            <a:r>
              <a:rPr lang="en-US" dirty="0"/>
              <a:t>gene expression heatmap</a:t>
            </a:r>
          </a:p>
        </p:txBody>
      </p:sp>
      <p:pic>
        <p:nvPicPr>
          <p:cNvPr id="4" name="Picture 3">
            <a:extLst>
              <a:ext uri="{FF2B5EF4-FFF2-40B4-BE49-F238E27FC236}">
                <a16:creationId xmlns:a16="http://schemas.microsoft.com/office/drawing/2014/main" id="{77470EFC-B0A4-024E-82FD-AAA3549D25A5}"/>
              </a:ext>
            </a:extLst>
          </p:cNvPr>
          <p:cNvPicPr>
            <a:picLocks noChangeAspect="1"/>
          </p:cNvPicPr>
          <p:nvPr/>
        </p:nvPicPr>
        <p:blipFill>
          <a:blip r:embed="rId2"/>
          <a:stretch>
            <a:fillRect/>
          </a:stretch>
        </p:blipFill>
        <p:spPr>
          <a:xfrm>
            <a:off x="7102811" y="0"/>
            <a:ext cx="4411891" cy="6858000"/>
          </a:xfrm>
          <a:prstGeom prst="rect">
            <a:avLst/>
          </a:prstGeom>
        </p:spPr>
      </p:pic>
      <p:sp>
        <p:nvSpPr>
          <p:cNvPr id="5" name="Rectangle 4">
            <a:extLst>
              <a:ext uri="{FF2B5EF4-FFF2-40B4-BE49-F238E27FC236}">
                <a16:creationId xmlns:a16="http://schemas.microsoft.com/office/drawing/2014/main" id="{835C8691-5517-184D-ADDD-7089FB42F895}"/>
              </a:ext>
            </a:extLst>
          </p:cNvPr>
          <p:cNvSpPr/>
          <p:nvPr/>
        </p:nvSpPr>
        <p:spPr>
          <a:xfrm>
            <a:off x="838200" y="5406766"/>
            <a:ext cx="5390258" cy="369332"/>
          </a:xfrm>
          <a:prstGeom prst="rect">
            <a:avLst/>
          </a:prstGeom>
        </p:spPr>
        <p:txBody>
          <a:bodyPr wrap="none">
            <a:spAutoFit/>
          </a:bodyPr>
          <a:lstStyle/>
          <a:p>
            <a:r>
              <a:rPr lang="en-US" dirty="0"/>
              <a:t>https://</a:t>
            </a:r>
            <a:r>
              <a:rPr lang="en-US" dirty="0" err="1"/>
              <a:t>fuma.ctglab.nl</a:t>
            </a:r>
            <a:r>
              <a:rPr lang="en-US" dirty="0"/>
              <a:t>/browse/179#g2f_summaryPanel</a:t>
            </a:r>
          </a:p>
        </p:txBody>
      </p:sp>
    </p:spTree>
    <p:extLst>
      <p:ext uri="{BB962C8B-B14F-4D97-AF65-F5344CB8AC3E}">
        <p14:creationId xmlns:p14="http://schemas.microsoft.com/office/powerpoint/2010/main" val="3224628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F7FF-0CC8-624F-8D65-B73658582BAA}"/>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F73AD462-35FF-1642-8020-0CAFC1A15470}"/>
              </a:ext>
            </a:extLst>
          </p:cNvPr>
          <p:cNvSpPr>
            <a:spLocks noGrp="1"/>
          </p:cNvSpPr>
          <p:nvPr>
            <p:ph idx="1"/>
          </p:nvPr>
        </p:nvSpPr>
        <p:spPr/>
        <p:txBody>
          <a:bodyPr/>
          <a:lstStyle/>
          <a:p>
            <a:pPr marL="0" indent="0">
              <a:buNone/>
            </a:pPr>
            <a:r>
              <a:rPr lang="en-US" dirty="0"/>
              <a:t>Output (second part)</a:t>
            </a:r>
            <a:br>
              <a:rPr lang="en-US" dirty="0"/>
            </a:br>
            <a:r>
              <a:rPr lang="en-US" dirty="0"/>
              <a:t>Differential expression of genes across tissues</a:t>
            </a:r>
          </a:p>
          <a:p>
            <a:pPr marL="0" indent="0">
              <a:buNone/>
            </a:pPr>
            <a:r>
              <a:rPr lang="en-US" dirty="0"/>
              <a:t>(Are the genes you supplied enriched for </a:t>
            </a:r>
            <a:br>
              <a:rPr lang="en-US" dirty="0"/>
            </a:br>
            <a:r>
              <a:rPr lang="en-US" dirty="0"/>
              <a:t>DE genes in particular tissues?) </a:t>
            </a:r>
          </a:p>
        </p:txBody>
      </p:sp>
      <p:pic>
        <p:nvPicPr>
          <p:cNvPr id="4" name="Picture 3">
            <a:extLst>
              <a:ext uri="{FF2B5EF4-FFF2-40B4-BE49-F238E27FC236}">
                <a16:creationId xmlns:a16="http://schemas.microsoft.com/office/drawing/2014/main" id="{35399B1E-4569-FF4C-976D-D6B2EFF6F74B}"/>
              </a:ext>
            </a:extLst>
          </p:cNvPr>
          <p:cNvPicPr>
            <a:picLocks noChangeAspect="1"/>
          </p:cNvPicPr>
          <p:nvPr/>
        </p:nvPicPr>
        <p:blipFill>
          <a:blip r:embed="rId2"/>
          <a:stretch>
            <a:fillRect/>
          </a:stretch>
        </p:blipFill>
        <p:spPr>
          <a:xfrm>
            <a:off x="8073879" y="0"/>
            <a:ext cx="4118121" cy="6858000"/>
          </a:xfrm>
          <a:prstGeom prst="rect">
            <a:avLst/>
          </a:prstGeom>
        </p:spPr>
      </p:pic>
    </p:spTree>
    <p:extLst>
      <p:ext uri="{BB962C8B-B14F-4D97-AF65-F5344CB8AC3E}">
        <p14:creationId xmlns:p14="http://schemas.microsoft.com/office/powerpoint/2010/main" val="1860817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01B9-9381-3A48-AF0E-BBDA7D1C2642}"/>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0D228C0B-18E7-0048-A4CB-6A0A788FC19E}"/>
              </a:ext>
            </a:extLst>
          </p:cNvPr>
          <p:cNvSpPr>
            <a:spLocks noGrp="1"/>
          </p:cNvSpPr>
          <p:nvPr>
            <p:ph idx="1"/>
          </p:nvPr>
        </p:nvSpPr>
        <p:spPr/>
        <p:txBody>
          <a:bodyPr/>
          <a:lstStyle/>
          <a:p>
            <a:pPr marL="0" indent="0">
              <a:buNone/>
            </a:pPr>
            <a:r>
              <a:rPr lang="en-US" dirty="0"/>
              <a:t>Overrepresentation of your genes</a:t>
            </a:r>
            <a:br>
              <a:rPr lang="en-US" dirty="0"/>
            </a:br>
            <a:r>
              <a:rPr lang="en-US" dirty="0"/>
              <a:t>in pre-defined gene sets</a:t>
            </a:r>
          </a:p>
        </p:txBody>
      </p:sp>
      <p:pic>
        <p:nvPicPr>
          <p:cNvPr id="4" name="Picture 3">
            <a:extLst>
              <a:ext uri="{FF2B5EF4-FFF2-40B4-BE49-F238E27FC236}">
                <a16:creationId xmlns:a16="http://schemas.microsoft.com/office/drawing/2014/main" id="{F0895AD9-D34C-0D45-B912-82DD13592790}"/>
              </a:ext>
            </a:extLst>
          </p:cNvPr>
          <p:cNvPicPr>
            <a:picLocks noChangeAspect="1"/>
          </p:cNvPicPr>
          <p:nvPr/>
        </p:nvPicPr>
        <p:blipFill>
          <a:blip r:embed="rId2"/>
          <a:stretch>
            <a:fillRect/>
          </a:stretch>
        </p:blipFill>
        <p:spPr>
          <a:xfrm>
            <a:off x="6096000" y="0"/>
            <a:ext cx="6094869" cy="6858000"/>
          </a:xfrm>
          <a:prstGeom prst="rect">
            <a:avLst/>
          </a:prstGeom>
        </p:spPr>
      </p:pic>
    </p:spTree>
    <p:extLst>
      <p:ext uri="{BB962C8B-B14F-4D97-AF65-F5344CB8AC3E}">
        <p14:creationId xmlns:p14="http://schemas.microsoft.com/office/powerpoint/2010/main" val="1464639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C220-B837-AE49-89C0-B5677043A08A}"/>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9BFBA755-EE3C-6B4C-A9A1-8B2E2952364C}"/>
              </a:ext>
            </a:extLst>
          </p:cNvPr>
          <p:cNvSpPr>
            <a:spLocks noGrp="1"/>
          </p:cNvSpPr>
          <p:nvPr>
            <p:ph idx="1"/>
          </p:nvPr>
        </p:nvSpPr>
        <p:spPr/>
        <p:txBody>
          <a:bodyPr/>
          <a:lstStyle/>
          <a:p>
            <a:pPr marL="0" indent="0">
              <a:buNone/>
            </a:pPr>
            <a:r>
              <a:rPr lang="en-US" dirty="0"/>
              <a:t>For example, choose “GO cellular components”</a:t>
            </a:r>
            <a:br>
              <a:rPr lang="en-US" dirty="0"/>
            </a:br>
            <a:endParaRPr lang="en-US" dirty="0"/>
          </a:p>
          <a:p>
            <a:pPr marL="0" indent="0">
              <a:buNone/>
            </a:pPr>
            <a:r>
              <a:rPr lang="en-US" dirty="0"/>
              <a:t>You can see exactly which genes in our list overlapped with these 20 GO terms, and how significant the overlap/enrichment is.</a:t>
            </a:r>
          </a:p>
        </p:txBody>
      </p:sp>
      <p:pic>
        <p:nvPicPr>
          <p:cNvPr id="5" name="Picture 4">
            <a:extLst>
              <a:ext uri="{FF2B5EF4-FFF2-40B4-BE49-F238E27FC236}">
                <a16:creationId xmlns:a16="http://schemas.microsoft.com/office/drawing/2014/main" id="{45E05D06-2EE0-6443-9003-2B406477AB44}"/>
              </a:ext>
            </a:extLst>
          </p:cNvPr>
          <p:cNvPicPr>
            <a:picLocks noChangeAspect="1"/>
          </p:cNvPicPr>
          <p:nvPr/>
        </p:nvPicPr>
        <p:blipFill>
          <a:blip r:embed="rId2"/>
          <a:stretch>
            <a:fillRect/>
          </a:stretch>
        </p:blipFill>
        <p:spPr>
          <a:xfrm>
            <a:off x="0" y="3830829"/>
            <a:ext cx="12192000" cy="3027171"/>
          </a:xfrm>
          <a:prstGeom prst="rect">
            <a:avLst/>
          </a:prstGeom>
        </p:spPr>
      </p:pic>
    </p:spTree>
    <p:extLst>
      <p:ext uri="{BB962C8B-B14F-4D97-AF65-F5344CB8AC3E}">
        <p14:creationId xmlns:p14="http://schemas.microsoft.com/office/powerpoint/2010/main" val="406994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9C87-F2B0-7E47-9E2C-206A972E34E3}"/>
              </a:ext>
            </a:extLst>
          </p:cNvPr>
          <p:cNvSpPr>
            <a:spLocks noGrp="1"/>
          </p:cNvSpPr>
          <p:nvPr>
            <p:ph type="title"/>
          </p:nvPr>
        </p:nvSpPr>
        <p:spPr/>
        <p:txBody>
          <a:bodyPr/>
          <a:lstStyle/>
          <a:p>
            <a:r>
              <a:rPr lang="en-US" dirty="0"/>
              <a:t>Over-representation/enrichment</a:t>
            </a:r>
          </a:p>
        </p:txBody>
      </p:sp>
      <p:sp>
        <p:nvSpPr>
          <p:cNvPr id="3" name="Content Placeholder 2">
            <a:extLst>
              <a:ext uri="{FF2B5EF4-FFF2-40B4-BE49-F238E27FC236}">
                <a16:creationId xmlns:a16="http://schemas.microsoft.com/office/drawing/2014/main" id="{3A37A8B8-18B9-3643-861B-3C6A9573F84F}"/>
              </a:ext>
            </a:extLst>
          </p:cNvPr>
          <p:cNvSpPr>
            <a:spLocks noGrp="1"/>
          </p:cNvSpPr>
          <p:nvPr>
            <p:ph idx="1"/>
          </p:nvPr>
        </p:nvSpPr>
        <p:spPr/>
        <p:txBody>
          <a:bodyPr/>
          <a:lstStyle/>
          <a:p>
            <a:pPr marL="0" indent="0">
              <a:buNone/>
            </a:pPr>
            <a:r>
              <a:rPr lang="en-US" dirty="0"/>
              <a:t>When asking what categories of genes are over-represented among a prioritized list of genes, what kinds of categories exist?</a:t>
            </a:r>
          </a:p>
          <a:p>
            <a:pPr marL="0" indent="0">
              <a:buNone/>
            </a:pPr>
            <a:endParaRPr lang="en-US" dirty="0"/>
          </a:p>
          <a:p>
            <a:r>
              <a:rPr lang="en-US" dirty="0"/>
              <a:t>What kinds of categories might you be interested in? (Discuss)</a:t>
            </a:r>
          </a:p>
        </p:txBody>
      </p:sp>
    </p:spTree>
    <p:extLst>
      <p:ext uri="{BB962C8B-B14F-4D97-AF65-F5344CB8AC3E}">
        <p14:creationId xmlns:p14="http://schemas.microsoft.com/office/powerpoint/2010/main" val="1181549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3652-465E-3044-B65C-FFF8A586C7B8}"/>
              </a:ext>
            </a:extLst>
          </p:cNvPr>
          <p:cNvSpPr>
            <a:spLocks noGrp="1"/>
          </p:cNvSpPr>
          <p:nvPr>
            <p:ph type="title"/>
          </p:nvPr>
        </p:nvSpPr>
        <p:spPr/>
        <p:txBody>
          <a:bodyPr/>
          <a:lstStyle/>
          <a:p>
            <a:r>
              <a:rPr lang="en-US" dirty="0"/>
              <a:t>GENE2FUNC</a:t>
            </a:r>
          </a:p>
        </p:txBody>
      </p:sp>
      <p:sp>
        <p:nvSpPr>
          <p:cNvPr id="3" name="Content Placeholder 2">
            <a:extLst>
              <a:ext uri="{FF2B5EF4-FFF2-40B4-BE49-F238E27FC236}">
                <a16:creationId xmlns:a16="http://schemas.microsoft.com/office/drawing/2014/main" id="{FC932C2D-E8EE-3046-99B8-0274E3B973FE}"/>
              </a:ext>
            </a:extLst>
          </p:cNvPr>
          <p:cNvSpPr>
            <a:spLocks noGrp="1"/>
          </p:cNvSpPr>
          <p:nvPr>
            <p:ph idx="1"/>
          </p:nvPr>
        </p:nvSpPr>
        <p:spPr/>
        <p:txBody>
          <a:bodyPr/>
          <a:lstStyle/>
          <a:p>
            <a:pPr marL="0" indent="0">
              <a:buNone/>
            </a:pPr>
            <a:r>
              <a:rPr lang="en-US" dirty="0"/>
              <a:t>Results are also viewable as a table.</a:t>
            </a:r>
          </a:p>
        </p:txBody>
      </p:sp>
      <p:pic>
        <p:nvPicPr>
          <p:cNvPr id="4" name="Picture 3">
            <a:extLst>
              <a:ext uri="{FF2B5EF4-FFF2-40B4-BE49-F238E27FC236}">
                <a16:creationId xmlns:a16="http://schemas.microsoft.com/office/drawing/2014/main" id="{343E2C10-2C95-D24C-87A6-801D0B120BCF}"/>
              </a:ext>
            </a:extLst>
          </p:cNvPr>
          <p:cNvPicPr>
            <a:picLocks noChangeAspect="1"/>
          </p:cNvPicPr>
          <p:nvPr/>
        </p:nvPicPr>
        <p:blipFill>
          <a:blip r:embed="rId2"/>
          <a:stretch>
            <a:fillRect/>
          </a:stretch>
        </p:blipFill>
        <p:spPr>
          <a:xfrm>
            <a:off x="6496878" y="0"/>
            <a:ext cx="5695122" cy="6858000"/>
          </a:xfrm>
          <a:prstGeom prst="rect">
            <a:avLst/>
          </a:prstGeom>
        </p:spPr>
      </p:pic>
    </p:spTree>
    <p:extLst>
      <p:ext uri="{BB962C8B-B14F-4D97-AF65-F5344CB8AC3E}">
        <p14:creationId xmlns:p14="http://schemas.microsoft.com/office/powerpoint/2010/main" val="4202031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6B15-DB03-2B4D-9606-3167F83351E5}"/>
              </a:ext>
            </a:extLst>
          </p:cNvPr>
          <p:cNvSpPr>
            <a:spLocks noGrp="1"/>
          </p:cNvSpPr>
          <p:nvPr>
            <p:ph type="title"/>
          </p:nvPr>
        </p:nvSpPr>
        <p:spPr/>
        <p:txBody>
          <a:bodyPr/>
          <a:lstStyle/>
          <a:p>
            <a:r>
              <a:rPr lang="en-US" dirty="0"/>
              <a:t>One other FUMA function</a:t>
            </a:r>
          </a:p>
        </p:txBody>
      </p:sp>
      <p:sp>
        <p:nvSpPr>
          <p:cNvPr id="3" name="Content Placeholder 2">
            <a:extLst>
              <a:ext uri="{FF2B5EF4-FFF2-40B4-BE49-F238E27FC236}">
                <a16:creationId xmlns:a16="http://schemas.microsoft.com/office/drawing/2014/main" id="{ED3D1CAD-6C70-F646-BBFE-29105542D421}"/>
              </a:ext>
            </a:extLst>
          </p:cNvPr>
          <p:cNvSpPr>
            <a:spLocks noGrp="1"/>
          </p:cNvSpPr>
          <p:nvPr>
            <p:ph idx="1"/>
          </p:nvPr>
        </p:nvSpPr>
        <p:spPr/>
        <p:txBody>
          <a:bodyPr/>
          <a:lstStyle/>
          <a:p>
            <a:pPr marL="0" indent="0">
              <a:buNone/>
            </a:pPr>
            <a:r>
              <a:rPr lang="en-US" dirty="0"/>
              <a:t>Recall that FUMA uses GWAS summary statistics to perform gene-based testing in MAGMA.</a:t>
            </a:r>
          </a:p>
          <a:p>
            <a:pPr marL="0" indent="0">
              <a:buNone/>
            </a:pPr>
            <a:r>
              <a:rPr lang="en-US" dirty="0"/>
              <a:t>MAGMA can integrate the gene-based p-values into a gene set testing framework.</a:t>
            </a:r>
          </a:p>
          <a:p>
            <a:pPr marL="0" indent="0">
              <a:buNone/>
            </a:pPr>
            <a:r>
              <a:rPr lang="en-US" dirty="0"/>
              <a:t>Essentially this tests whether genes in a gene set are more strongly associated with the phenotype (compared to other genes).</a:t>
            </a:r>
          </a:p>
          <a:p>
            <a:pPr marL="0" indent="0">
              <a:buNone/>
            </a:pPr>
            <a:r>
              <a:rPr lang="en-US" dirty="0"/>
              <a:t>Recall that this uses ALL genes, not just a set you chose.</a:t>
            </a:r>
          </a:p>
          <a:p>
            <a:pPr marL="0" indent="0">
              <a:buNone/>
            </a:pPr>
            <a:endParaRPr lang="en-US" dirty="0"/>
          </a:p>
        </p:txBody>
      </p:sp>
    </p:spTree>
    <p:extLst>
      <p:ext uri="{BB962C8B-B14F-4D97-AF65-F5344CB8AC3E}">
        <p14:creationId xmlns:p14="http://schemas.microsoft.com/office/powerpoint/2010/main" val="1264212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6AC4-38EA-0547-A418-6E2B70EAA19B}"/>
              </a:ext>
            </a:extLst>
          </p:cNvPr>
          <p:cNvSpPr>
            <a:spLocks noGrp="1"/>
          </p:cNvSpPr>
          <p:nvPr>
            <p:ph type="title"/>
          </p:nvPr>
        </p:nvSpPr>
        <p:spPr/>
        <p:txBody>
          <a:bodyPr/>
          <a:lstStyle/>
          <a:p>
            <a:r>
              <a:rPr lang="en-US" dirty="0"/>
              <a:t>MAGMA results</a:t>
            </a:r>
          </a:p>
        </p:txBody>
      </p:sp>
      <p:pic>
        <p:nvPicPr>
          <p:cNvPr id="4" name="Content Placeholder 3">
            <a:extLst>
              <a:ext uri="{FF2B5EF4-FFF2-40B4-BE49-F238E27FC236}">
                <a16:creationId xmlns:a16="http://schemas.microsoft.com/office/drawing/2014/main" id="{D93624A8-EF7F-8743-9B5E-5E0F62721149}"/>
              </a:ext>
            </a:extLst>
          </p:cNvPr>
          <p:cNvPicPr>
            <a:picLocks noGrp="1" noChangeAspect="1"/>
          </p:cNvPicPr>
          <p:nvPr>
            <p:ph idx="1"/>
          </p:nvPr>
        </p:nvPicPr>
        <p:blipFill>
          <a:blip r:embed="rId2"/>
          <a:stretch>
            <a:fillRect/>
          </a:stretch>
        </p:blipFill>
        <p:spPr>
          <a:xfrm>
            <a:off x="5782962" y="563333"/>
            <a:ext cx="5186441" cy="5588917"/>
          </a:xfrm>
          <a:prstGeom prst="rect">
            <a:avLst/>
          </a:prstGeom>
        </p:spPr>
      </p:pic>
      <p:sp>
        <p:nvSpPr>
          <p:cNvPr id="5" name="Rectangle 4">
            <a:extLst>
              <a:ext uri="{FF2B5EF4-FFF2-40B4-BE49-F238E27FC236}">
                <a16:creationId xmlns:a16="http://schemas.microsoft.com/office/drawing/2014/main" id="{E0FD775C-A47B-5E43-8EBF-09838A70837B}"/>
              </a:ext>
            </a:extLst>
          </p:cNvPr>
          <p:cNvSpPr/>
          <p:nvPr/>
        </p:nvSpPr>
        <p:spPr>
          <a:xfrm>
            <a:off x="838200" y="2478215"/>
            <a:ext cx="4367254" cy="646331"/>
          </a:xfrm>
          <a:prstGeom prst="rect">
            <a:avLst/>
          </a:prstGeom>
        </p:spPr>
        <p:txBody>
          <a:bodyPr wrap="square">
            <a:spAutoFit/>
          </a:bodyPr>
          <a:lstStyle/>
          <a:p>
            <a:r>
              <a:rPr lang="en-US" dirty="0"/>
              <a:t>Gene sets defined by differential expression in various tissues.</a:t>
            </a:r>
          </a:p>
        </p:txBody>
      </p:sp>
    </p:spTree>
    <p:extLst>
      <p:ext uri="{BB962C8B-B14F-4D97-AF65-F5344CB8AC3E}">
        <p14:creationId xmlns:p14="http://schemas.microsoft.com/office/powerpoint/2010/main" val="2467787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E3239-068A-D545-9968-194CE94907D4}"/>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23241D69-4870-BF4C-8B81-7EBEB51B6D17}"/>
              </a:ext>
            </a:extLst>
          </p:cNvPr>
          <p:cNvSpPr>
            <a:spLocks noGrp="1"/>
          </p:cNvSpPr>
          <p:nvPr>
            <p:ph idx="1"/>
          </p:nvPr>
        </p:nvSpPr>
        <p:spPr/>
        <p:txBody>
          <a:bodyPr>
            <a:normAutofit lnSpcReduction="10000"/>
          </a:bodyPr>
          <a:lstStyle/>
          <a:p>
            <a:pPr marL="0" indent="0">
              <a:buNone/>
            </a:pPr>
            <a:r>
              <a:rPr lang="en-US" dirty="0"/>
              <a:t>Genomic Regions Enrichment of Annotations</a:t>
            </a:r>
          </a:p>
          <a:p>
            <a:pPr marL="0" indent="0">
              <a:buNone/>
            </a:pPr>
            <a:r>
              <a:rPr lang="en-US" dirty="0"/>
              <a:t>Publication</a:t>
            </a:r>
            <a:br>
              <a:rPr lang="en-US" dirty="0"/>
            </a:br>
            <a:r>
              <a:rPr lang="en-US" dirty="0">
                <a:hlinkClick r:id="rId2"/>
              </a:rPr>
              <a:t>http://bejerano.stanford.edu/papers/GREAT.pdf</a:t>
            </a:r>
            <a:br>
              <a:rPr lang="en-US" dirty="0"/>
            </a:br>
            <a:endParaRPr lang="en-US" dirty="0"/>
          </a:p>
          <a:p>
            <a:pPr marL="0" indent="0">
              <a:buNone/>
            </a:pPr>
            <a:r>
              <a:rPr lang="en-US" dirty="0"/>
              <a:t>Website</a:t>
            </a:r>
            <a:br>
              <a:rPr lang="en-US" dirty="0"/>
            </a:br>
            <a:r>
              <a:rPr lang="en-US" dirty="0">
                <a:hlinkClick r:id="rId3"/>
              </a:rPr>
              <a:t>http://great.stanford.edu/public/html/index.php</a:t>
            </a:r>
            <a:endParaRPr lang="en-US" dirty="0"/>
          </a:p>
          <a:p>
            <a:pPr marL="0" indent="0">
              <a:buNone/>
            </a:pPr>
            <a:endParaRPr lang="en-US" dirty="0"/>
          </a:p>
          <a:p>
            <a:pPr marL="0" indent="0">
              <a:buNone/>
            </a:pPr>
            <a:r>
              <a:rPr lang="en-US" dirty="0"/>
              <a:t>More documentation</a:t>
            </a:r>
          </a:p>
          <a:p>
            <a:pPr marL="0" indent="0">
              <a:buNone/>
            </a:pPr>
            <a:r>
              <a:rPr lang="en-US" dirty="0">
                <a:hlinkClick r:id="rId4"/>
              </a:rPr>
              <a:t>https://great-help.atlassian.net/wiki/spaces/GREAT/overview?homepageId=655450</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1345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05CC-738F-1140-BAE4-987F866E543C}"/>
              </a:ext>
            </a:extLst>
          </p:cNvPr>
          <p:cNvSpPr>
            <a:spLocks noGrp="1"/>
          </p:cNvSpPr>
          <p:nvPr>
            <p:ph type="title"/>
          </p:nvPr>
        </p:nvSpPr>
        <p:spPr/>
        <p:txBody>
          <a:bodyPr/>
          <a:lstStyle/>
          <a:p>
            <a:r>
              <a:rPr lang="en-US" dirty="0"/>
              <a:t>GREAT</a:t>
            </a:r>
          </a:p>
        </p:txBody>
      </p:sp>
      <p:pic>
        <p:nvPicPr>
          <p:cNvPr id="4" name="Content Placeholder 3">
            <a:extLst>
              <a:ext uri="{FF2B5EF4-FFF2-40B4-BE49-F238E27FC236}">
                <a16:creationId xmlns:a16="http://schemas.microsoft.com/office/drawing/2014/main" id="{A05571DA-97BC-3747-A46A-63529C2004D7}"/>
              </a:ext>
            </a:extLst>
          </p:cNvPr>
          <p:cNvPicPr>
            <a:picLocks noGrp="1" noChangeAspect="1"/>
          </p:cNvPicPr>
          <p:nvPr>
            <p:ph idx="1"/>
          </p:nvPr>
        </p:nvPicPr>
        <p:blipFill>
          <a:blip r:embed="rId2"/>
          <a:stretch>
            <a:fillRect/>
          </a:stretch>
        </p:blipFill>
        <p:spPr>
          <a:xfrm>
            <a:off x="1175773" y="1814195"/>
            <a:ext cx="4079733" cy="4351338"/>
          </a:xfrm>
          <a:prstGeom prst="rect">
            <a:avLst/>
          </a:prstGeom>
        </p:spPr>
      </p:pic>
      <p:sp>
        <p:nvSpPr>
          <p:cNvPr id="5" name="TextBox 4">
            <a:extLst>
              <a:ext uri="{FF2B5EF4-FFF2-40B4-BE49-F238E27FC236}">
                <a16:creationId xmlns:a16="http://schemas.microsoft.com/office/drawing/2014/main" id="{90038F8F-EC42-D14A-8D11-24F3C961FEF1}"/>
              </a:ext>
            </a:extLst>
          </p:cNvPr>
          <p:cNvSpPr txBox="1"/>
          <p:nvPr/>
        </p:nvSpPr>
        <p:spPr>
          <a:xfrm>
            <a:off x="5634990" y="396240"/>
            <a:ext cx="6377939" cy="5632311"/>
          </a:xfrm>
          <a:prstGeom prst="rect">
            <a:avLst/>
          </a:prstGeom>
          <a:noFill/>
        </p:spPr>
        <p:txBody>
          <a:bodyPr wrap="square" rtlCol="0">
            <a:spAutoFit/>
          </a:bodyPr>
          <a:lstStyle/>
          <a:p>
            <a:r>
              <a:rPr lang="en-US" dirty="0"/>
              <a:t>Focus on “b”</a:t>
            </a:r>
          </a:p>
          <a:p>
            <a:endParaRPr lang="en-US" dirty="0"/>
          </a:p>
          <a:p>
            <a:r>
              <a:rPr lang="en-US" dirty="0"/>
              <a:t>Scenario: you want to know if some </a:t>
            </a:r>
            <a:r>
              <a:rPr lang="en-US" u="sng" dirty="0"/>
              <a:t>regions</a:t>
            </a:r>
            <a:r>
              <a:rPr lang="en-US" dirty="0"/>
              <a:t> identified by your study are enriched for an annotation.</a:t>
            </a:r>
          </a:p>
          <a:p>
            <a:endParaRPr lang="en-US" dirty="0"/>
          </a:p>
          <a:p>
            <a:r>
              <a:rPr lang="en-US" dirty="0"/>
              <a:t>Arrows = gene transcription start sites</a:t>
            </a:r>
          </a:p>
          <a:p>
            <a:r>
              <a:rPr lang="en-US" dirty="0"/>
              <a:t>Black arrows = for genes without a specific annotation of interest</a:t>
            </a:r>
          </a:p>
          <a:p>
            <a:r>
              <a:rPr lang="en-US" dirty="0"/>
              <a:t>Green arrows = for genes without the annotation</a:t>
            </a:r>
          </a:p>
          <a:p>
            <a:endParaRPr lang="en-US" dirty="0"/>
          </a:p>
          <a:p>
            <a:r>
              <a:rPr lang="en-US" dirty="0"/>
              <a:t>Black lines = regulatory regions for gene without the annotation</a:t>
            </a:r>
          </a:p>
          <a:p>
            <a:r>
              <a:rPr lang="en-US" dirty="0"/>
              <a:t>Green arrows = regulatory regions for genes with the annotation</a:t>
            </a:r>
          </a:p>
          <a:p>
            <a:endParaRPr lang="en-US" dirty="0"/>
          </a:p>
          <a:p>
            <a:r>
              <a:rPr lang="en-US" dirty="0"/>
              <a:t>Calculate the fraction of the genome overlapping the green lines.</a:t>
            </a:r>
          </a:p>
          <a:p>
            <a:endParaRPr lang="en-US" dirty="0"/>
          </a:p>
          <a:p>
            <a:r>
              <a:rPr lang="en-US" dirty="0"/>
              <a:t>How many of your genomic regions overlap the green lines?</a:t>
            </a:r>
          </a:p>
          <a:p>
            <a:endParaRPr lang="en-US" dirty="0"/>
          </a:p>
          <a:p>
            <a:r>
              <a:rPr lang="en-US" dirty="0"/>
              <a:t>Perform a binomial test.</a:t>
            </a:r>
          </a:p>
          <a:p>
            <a:endParaRPr lang="en-US" dirty="0"/>
          </a:p>
          <a:p>
            <a:endParaRPr lang="en-US" dirty="0"/>
          </a:p>
          <a:p>
            <a:endParaRPr lang="en-US" dirty="0"/>
          </a:p>
        </p:txBody>
      </p:sp>
    </p:spTree>
    <p:extLst>
      <p:ext uri="{BB962C8B-B14F-4D97-AF65-F5344CB8AC3E}">
        <p14:creationId xmlns:p14="http://schemas.microsoft.com/office/powerpoint/2010/main" val="160662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F597-72AC-5C48-8F85-F0C1F07D4C3F}"/>
              </a:ext>
            </a:extLst>
          </p:cNvPr>
          <p:cNvSpPr>
            <a:spLocks noGrp="1"/>
          </p:cNvSpPr>
          <p:nvPr>
            <p:ph type="title"/>
          </p:nvPr>
        </p:nvSpPr>
        <p:spPr/>
        <p:txBody>
          <a:bodyPr/>
          <a:lstStyle/>
          <a:p>
            <a:r>
              <a:rPr lang="en-US" dirty="0"/>
              <a:t>GREAT</a:t>
            </a:r>
          </a:p>
        </p:txBody>
      </p:sp>
      <p:pic>
        <p:nvPicPr>
          <p:cNvPr id="4" name="Content Placeholder 3">
            <a:extLst>
              <a:ext uri="{FF2B5EF4-FFF2-40B4-BE49-F238E27FC236}">
                <a16:creationId xmlns:a16="http://schemas.microsoft.com/office/drawing/2014/main" id="{AAB695A0-503C-A442-BD95-938B46EE891F}"/>
              </a:ext>
            </a:extLst>
          </p:cNvPr>
          <p:cNvPicPr>
            <a:picLocks noGrp="1" noChangeAspect="1"/>
          </p:cNvPicPr>
          <p:nvPr>
            <p:ph idx="1"/>
          </p:nvPr>
        </p:nvPicPr>
        <p:blipFill>
          <a:blip r:embed="rId2"/>
          <a:stretch>
            <a:fillRect/>
          </a:stretch>
        </p:blipFill>
        <p:spPr>
          <a:xfrm>
            <a:off x="1961672" y="1825625"/>
            <a:ext cx="8268655" cy="4351338"/>
          </a:xfrm>
          <a:prstGeom prst="rect">
            <a:avLst/>
          </a:prstGeom>
        </p:spPr>
      </p:pic>
    </p:spTree>
    <p:extLst>
      <p:ext uri="{BB962C8B-B14F-4D97-AF65-F5344CB8AC3E}">
        <p14:creationId xmlns:p14="http://schemas.microsoft.com/office/powerpoint/2010/main" val="4030808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ED06-C646-284F-BD86-4095771C57FD}"/>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CF4D081D-367D-884B-9E89-15A9F504C74A}"/>
              </a:ext>
            </a:extLst>
          </p:cNvPr>
          <p:cNvSpPr>
            <a:spLocks noGrp="1"/>
          </p:cNvSpPr>
          <p:nvPr>
            <p:ph idx="1"/>
          </p:nvPr>
        </p:nvSpPr>
        <p:spPr/>
        <p:txBody>
          <a:bodyPr/>
          <a:lstStyle/>
          <a:p>
            <a:pPr marL="0" indent="0">
              <a:buNone/>
            </a:pPr>
            <a:r>
              <a:rPr lang="en-US" dirty="0"/>
              <a:t>Select a species and provide input in BED format</a:t>
            </a:r>
          </a:p>
        </p:txBody>
      </p:sp>
      <p:pic>
        <p:nvPicPr>
          <p:cNvPr id="4" name="Picture 3">
            <a:extLst>
              <a:ext uri="{FF2B5EF4-FFF2-40B4-BE49-F238E27FC236}">
                <a16:creationId xmlns:a16="http://schemas.microsoft.com/office/drawing/2014/main" id="{2EB060A1-CF09-324E-986F-4775A6A39509}"/>
              </a:ext>
            </a:extLst>
          </p:cNvPr>
          <p:cNvPicPr>
            <a:picLocks noChangeAspect="1"/>
          </p:cNvPicPr>
          <p:nvPr/>
        </p:nvPicPr>
        <p:blipFill>
          <a:blip r:embed="rId2"/>
          <a:stretch>
            <a:fillRect/>
          </a:stretch>
        </p:blipFill>
        <p:spPr>
          <a:xfrm>
            <a:off x="7941091" y="0"/>
            <a:ext cx="4045148" cy="6858000"/>
          </a:xfrm>
          <a:prstGeom prst="rect">
            <a:avLst/>
          </a:prstGeom>
        </p:spPr>
      </p:pic>
    </p:spTree>
    <p:extLst>
      <p:ext uri="{BB962C8B-B14F-4D97-AF65-F5344CB8AC3E}">
        <p14:creationId xmlns:p14="http://schemas.microsoft.com/office/powerpoint/2010/main" val="3735196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3669-A7E1-4F4E-8665-8F2688D3FA88}"/>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B3B82F11-0762-E246-8358-281144D55D9C}"/>
              </a:ext>
            </a:extLst>
          </p:cNvPr>
          <p:cNvSpPr>
            <a:spLocks noGrp="1"/>
          </p:cNvSpPr>
          <p:nvPr>
            <p:ph idx="1"/>
          </p:nvPr>
        </p:nvSpPr>
        <p:spPr>
          <a:xfrm>
            <a:off x="838200" y="1356069"/>
            <a:ext cx="10515600" cy="4351338"/>
          </a:xfrm>
        </p:spPr>
        <p:txBody>
          <a:bodyPr/>
          <a:lstStyle/>
          <a:p>
            <a:pPr marL="0" indent="0">
              <a:buNone/>
            </a:pPr>
            <a:r>
              <a:rPr lang="en-US" dirty="0"/>
              <a:t>Example: plug in a list of  235 SNPs from a GWAS of height</a:t>
            </a:r>
            <a:br>
              <a:rPr lang="en-US" dirty="0"/>
            </a:br>
            <a:r>
              <a:rPr lang="en-US" dirty="0"/>
              <a:t>(</a:t>
            </a:r>
            <a:r>
              <a:rPr lang="en-US" dirty="0">
                <a:hlinkClick r:id="rId2"/>
              </a:rPr>
              <a:t>http://great.stanford.edu/public/html/demo.php</a:t>
            </a:r>
            <a:r>
              <a:rPr lang="en-US" dirty="0"/>
              <a:t>) </a:t>
            </a:r>
          </a:p>
          <a:p>
            <a:pPr marL="0" indent="0">
              <a:buNone/>
            </a:pPr>
            <a:endParaRPr lang="en-US" dirty="0"/>
          </a:p>
        </p:txBody>
      </p:sp>
      <p:pic>
        <p:nvPicPr>
          <p:cNvPr id="4" name="Picture 3">
            <a:extLst>
              <a:ext uri="{FF2B5EF4-FFF2-40B4-BE49-F238E27FC236}">
                <a16:creationId xmlns:a16="http://schemas.microsoft.com/office/drawing/2014/main" id="{013EEB7D-B5FB-694F-986E-854B98AF7285}"/>
              </a:ext>
            </a:extLst>
          </p:cNvPr>
          <p:cNvPicPr>
            <a:picLocks noChangeAspect="1"/>
          </p:cNvPicPr>
          <p:nvPr/>
        </p:nvPicPr>
        <p:blipFill>
          <a:blip r:embed="rId3"/>
          <a:stretch>
            <a:fillRect/>
          </a:stretch>
        </p:blipFill>
        <p:spPr>
          <a:xfrm>
            <a:off x="2718143" y="2213334"/>
            <a:ext cx="6388786" cy="4644666"/>
          </a:xfrm>
          <a:prstGeom prst="rect">
            <a:avLst/>
          </a:prstGeom>
        </p:spPr>
      </p:pic>
    </p:spTree>
    <p:extLst>
      <p:ext uri="{BB962C8B-B14F-4D97-AF65-F5344CB8AC3E}">
        <p14:creationId xmlns:p14="http://schemas.microsoft.com/office/powerpoint/2010/main" val="2865200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9578-5559-D940-9EF0-16D7FEFB708F}"/>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353E89FE-1D07-DE46-A774-774AA966EB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2A0A70-EB85-154D-8884-6D55360776AD}"/>
              </a:ext>
            </a:extLst>
          </p:cNvPr>
          <p:cNvPicPr>
            <a:picLocks noChangeAspect="1"/>
          </p:cNvPicPr>
          <p:nvPr/>
        </p:nvPicPr>
        <p:blipFill>
          <a:blip r:embed="rId2"/>
          <a:stretch>
            <a:fillRect/>
          </a:stretch>
        </p:blipFill>
        <p:spPr>
          <a:xfrm>
            <a:off x="63500" y="1638300"/>
            <a:ext cx="12065000" cy="3581400"/>
          </a:xfrm>
          <a:prstGeom prst="rect">
            <a:avLst/>
          </a:prstGeom>
        </p:spPr>
      </p:pic>
    </p:spTree>
    <p:extLst>
      <p:ext uri="{BB962C8B-B14F-4D97-AF65-F5344CB8AC3E}">
        <p14:creationId xmlns:p14="http://schemas.microsoft.com/office/powerpoint/2010/main" val="2602004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6B1F-5545-864B-9A33-AA988F68AE95}"/>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476E7232-44BF-3347-BB74-F222D5A919F6}"/>
              </a:ext>
            </a:extLst>
          </p:cNvPr>
          <p:cNvSpPr>
            <a:spLocks noGrp="1"/>
          </p:cNvSpPr>
          <p:nvPr>
            <p:ph idx="1"/>
          </p:nvPr>
        </p:nvSpPr>
        <p:spPr/>
        <p:txBody>
          <a:bodyPr/>
          <a:lstStyle/>
          <a:p>
            <a:pPr marL="0" indent="0">
              <a:buNone/>
            </a:pPr>
            <a:r>
              <a:rPr lang="en-US" dirty="0"/>
              <a:t>Output controls</a:t>
            </a:r>
          </a:p>
        </p:txBody>
      </p:sp>
      <p:pic>
        <p:nvPicPr>
          <p:cNvPr id="5" name="Picture 4">
            <a:extLst>
              <a:ext uri="{FF2B5EF4-FFF2-40B4-BE49-F238E27FC236}">
                <a16:creationId xmlns:a16="http://schemas.microsoft.com/office/drawing/2014/main" id="{E24EEAC2-88A2-C343-B1BC-B7EB4BF1AECC}"/>
              </a:ext>
            </a:extLst>
          </p:cNvPr>
          <p:cNvPicPr>
            <a:picLocks noChangeAspect="1"/>
          </p:cNvPicPr>
          <p:nvPr/>
        </p:nvPicPr>
        <p:blipFill>
          <a:blip r:embed="rId2"/>
          <a:stretch>
            <a:fillRect/>
          </a:stretch>
        </p:blipFill>
        <p:spPr>
          <a:xfrm>
            <a:off x="5908446" y="0"/>
            <a:ext cx="6283554" cy="6858000"/>
          </a:xfrm>
          <a:prstGeom prst="rect">
            <a:avLst/>
          </a:prstGeom>
        </p:spPr>
      </p:pic>
    </p:spTree>
    <p:extLst>
      <p:ext uri="{BB962C8B-B14F-4D97-AF65-F5344CB8AC3E}">
        <p14:creationId xmlns:p14="http://schemas.microsoft.com/office/powerpoint/2010/main" val="316345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51C0-BAE5-B64B-A287-A8ACF7B29FE3}"/>
              </a:ext>
            </a:extLst>
          </p:cNvPr>
          <p:cNvSpPr>
            <a:spLocks noGrp="1"/>
          </p:cNvSpPr>
          <p:nvPr>
            <p:ph type="title"/>
          </p:nvPr>
        </p:nvSpPr>
        <p:spPr/>
        <p:txBody>
          <a:bodyPr/>
          <a:lstStyle/>
          <a:p>
            <a:r>
              <a:rPr lang="en-US" dirty="0"/>
              <a:t>Over-representation</a:t>
            </a:r>
          </a:p>
        </p:txBody>
      </p:sp>
      <p:sp>
        <p:nvSpPr>
          <p:cNvPr id="3" name="Content Placeholder 2">
            <a:extLst>
              <a:ext uri="{FF2B5EF4-FFF2-40B4-BE49-F238E27FC236}">
                <a16:creationId xmlns:a16="http://schemas.microsoft.com/office/drawing/2014/main" id="{60468754-8A3E-5245-B8B4-9E52E1C17E95}"/>
              </a:ext>
            </a:extLst>
          </p:cNvPr>
          <p:cNvSpPr>
            <a:spLocks noGrp="1"/>
          </p:cNvSpPr>
          <p:nvPr>
            <p:ph idx="1"/>
          </p:nvPr>
        </p:nvSpPr>
        <p:spPr>
          <a:xfrm>
            <a:off x="838200" y="1394466"/>
            <a:ext cx="10515600" cy="4351338"/>
          </a:xfrm>
        </p:spPr>
        <p:txBody>
          <a:bodyPr/>
          <a:lstStyle/>
          <a:p>
            <a:pPr marL="0" indent="0">
              <a:buNone/>
            </a:pPr>
            <a:r>
              <a:rPr lang="en-US" dirty="0"/>
              <a:t>Example: a GWAS of telomere length </a:t>
            </a:r>
            <a:r>
              <a:rPr lang="en-US" dirty="0">
                <a:hlinkClick r:id="rId3"/>
              </a:rPr>
              <a:t>https://www.medrxiv.org/content/10.1101/2021.03.23.21253516v1</a:t>
            </a:r>
            <a:endParaRPr lang="en-US" dirty="0"/>
          </a:p>
          <a:p>
            <a:pPr marL="0" indent="0">
              <a:buNone/>
            </a:pPr>
            <a:endParaRPr lang="en-US" dirty="0"/>
          </a:p>
        </p:txBody>
      </p:sp>
      <p:pic>
        <p:nvPicPr>
          <p:cNvPr id="4" name="Picture 3">
            <a:extLst>
              <a:ext uri="{FF2B5EF4-FFF2-40B4-BE49-F238E27FC236}">
                <a16:creationId xmlns:a16="http://schemas.microsoft.com/office/drawing/2014/main" id="{7F9A005C-9E68-8B46-83A7-B1D4EFA0A155}"/>
              </a:ext>
            </a:extLst>
          </p:cNvPr>
          <p:cNvPicPr>
            <a:picLocks noChangeAspect="1"/>
          </p:cNvPicPr>
          <p:nvPr/>
        </p:nvPicPr>
        <p:blipFill>
          <a:blip r:embed="rId4"/>
          <a:stretch>
            <a:fillRect/>
          </a:stretch>
        </p:blipFill>
        <p:spPr>
          <a:xfrm>
            <a:off x="442784" y="3429000"/>
            <a:ext cx="5080000" cy="2857500"/>
          </a:xfrm>
          <a:prstGeom prst="rect">
            <a:avLst/>
          </a:prstGeom>
        </p:spPr>
      </p:pic>
      <p:sp>
        <p:nvSpPr>
          <p:cNvPr id="5" name="Rectangle 4">
            <a:extLst>
              <a:ext uri="{FF2B5EF4-FFF2-40B4-BE49-F238E27FC236}">
                <a16:creationId xmlns:a16="http://schemas.microsoft.com/office/drawing/2014/main" id="{98A24C66-BA2B-C946-9E39-CBBE0AD75005}"/>
              </a:ext>
            </a:extLst>
          </p:cNvPr>
          <p:cNvSpPr/>
          <p:nvPr/>
        </p:nvSpPr>
        <p:spPr>
          <a:xfrm>
            <a:off x="5653216" y="3842087"/>
            <a:ext cx="6096000" cy="2031325"/>
          </a:xfrm>
          <a:prstGeom prst="rect">
            <a:avLst/>
          </a:prstGeom>
        </p:spPr>
        <p:txBody>
          <a:bodyPr>
            <a:spAutoFit/>
          </a:bodyPr>
          <a:lstStyle/>
          <a:p>
            <a:r>
              <a:rPr lang="en-US" dirty="0">
                <a:solidFill>
                  <a:srgbClr val="A9D18E"/>
                </a:solidFill>
                <a:latin typeface="GillSansRegular"/>
              </a:rPr>
              <a:t>Proteins depicted in green are found within GWAS loci,</a:t>
            </a:r>
            <a:r>
              <a:rPr lang="en-US" dirty="0">
                <a:solidFill>
                  <a:srgbClr val="6B6B6B"/>
                </a:solidFill>
                <a:latin typeface="GillSansRegular"/>
              </a:rPr>
              <a:t> </a:t>
            </a:r>
            <a:r>
              <a:rPr lang="en-US" dirty="0">
                <a:solidFill>
                  <a:srgbClr val="5A99D3"/>
                </a:solidFill>
                <a:latin typeface="GillSansRegular"/>
              </a:rPr>
              <a:t>those not found within GWAS loci are depicted in blue.</a:t>
            </a:r>
            <a:r>
              <a:rPr lang="en-US" dirty="0">
                <a:solidFill>
                  <a:srgbClr val="6B6B6B"/>
                </a:solidFill>
                <a:latin typeface="GillSansRegular"/>
              </a:rPr>
              <a:t> </a:t>
            </a:r>
          </a:p>
          <a:p>
            <a:endParaRPr lang="en-US" dirty="0">
              <a:solidFill>
                <a:srgbClr val="6B6B6B"/>
              </a:solidFill>
              <a:latin typeface="GillSansRegular"/>
            </a:endParaRPr>
          </a:p>
          <a:p>
            <a:r>
              <a:rPr lang="en-US" dirty="0">
                <a:latin typeface="GillSansRegular"/>
              </a:rPr>
              <a:t>We find the majority of components of core telomere binding complexes alongside many proteins involved in the formation and activity of telomerase. Note that not all components of the RNA exosome are shown.</a:t>
            </a:r>
            <a:endParaRPr lang="en-US" dirty="0"/>
          </a:p>
        </p:txBody>
      </p:sp>
      <p:sp>
        <p:nvSpPr>
          <p:cNvPr id="7" name="TextBox 6">
            <a:extLst>
              <a:ext uri="{FF2B5EF4-FFF2-40B4-BE49-F238E27FC236}">
                <a16:creationId xmlns:a16="http://schemas.microsoft.com/office/drawing/2014/main" id="{4842D215-EE82-3D4B-B8EA-38C8AAC03088}"/>
              </a:ext>
            </a:extLst>
          </p:cNvPr>
          <p:cNvSpPr txBox="1"/>
          <p:nvPr/>
        </p:nvSpPr>
        <p:spPr>
          <a:xfrm>
            <a:off x="442784" y="2748749"/>
            <a:ext cx="5080000" cy="646331"/>
          </a:xfrm>
          <a:prstGeom prst="rect">
            <a:avLst/>
          </a:prstGeom>
          <a:noFill/>
        </p:spPr>
        <p:txBody>
          <a:bodyPr wrap="square">
            <a:spAutoFit/>
          </a:bodyPr>
          <a:lstStyle/>
          <a:p>
            <a:r>
              <a:rPr lang="en-US" dirty="0">
                <a:latin typeface="GillSansRegular"/>
              </a:rPr>
              <a:t>Key components of telomere regulatory complexes found within genome-wide significant loci. </a:t>
            </a:r>
            <a:endParaRPr lang="en-US" dirty="0"/>
          </a:p>
        </p:txBody>
      </p:sp>
    </p:spTree>
    <p:extLst>
      <p:ext uri="{BB962C8B-B14F-4D97-AF65-F5344CB8AC3E}">
        <p14:creationId xmlns:p14="http://schemas.microsoft.com/office/powerpoint/2010/main" val="39380413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46AF-B3FB-1846-B9BE-F0B02652B2D4}"/>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A9284561-A0AD-E44B-A19D-D0637F42EFED}"/>
              </a:ext>
            </a:extLst>
          </p:cNvPr>
          <p:cNvSpPr>
            <a:spLocks noGrp="1"/>
          </p:cNvSpPr>
          <p:nvPr>
            <p:ph idx="1"/>
          </p:nvPr>
        </p:nvSpPr>
        <p:spPr/>
        <p:txBody>
          <a:bodyPr/>
          <a:lstStyle/>
          <a:p>
            <a:pPr marL="0" indent="0">
              <a:buNone/>
            </a:pPr>
            <a:r>
              <a:rPr lang="en-US" dirty="0"/>
              <a:t>Example output </a:t>
            </a:r>
            <a:br>
              <a:rPr lang="en-US" dirty="0"/>
            </a:br>
            <a:r>
              <a:rPr lang="en-US" dirty="0"/>
              <a:t>for GO biological</a:t>
            </a:r>
            <a:br>
              <a:rPr lang="en-US" dirty="0"/>
            </a:br>
            <a:r>
              <a:rPr lang="en-US" dirty="0"/>
              <a:t>process</a:t>
            </a:r>
          </a:p>
        </p:txBody>
      </p:sp>
      <p:pic>
        <p:nvPicPr>
          <p:cNvPr id="4" name="Picture 3">
            <a:extLst>
              <a:ext uri="{FF2B5EF4-FFF2-40B4-BE49-F238E27FC236}">
                <a16:creationId xmlns:a16="http://schemas.microsoft.com/office/drawing/2014/main" id="{294F7F1D-1ACF-364E-9295-68E06142FBB7}"/>
              </a:ext>
            </a:extLst>
          </p:cNvPr>
          <p:cNvPicPr>
            <a:picLocks noChangeAspect="1"/>
          </p:cNvPicPr>
          <p:nvPr/>
        </p:nvPicPr>
        <p:blipFill>
          <a:blip r:embed="rId2"/>
          <a:stretch>
            <a:fillRect/>
          </a:stretch>
        </p:blipFill>
        <p:spPr>
          <a:xfrm>
            <a:off x="4006496" y="839646"/>
            <a:ext cx="7991916" cy="5653229"/>
          </a:xfrm>
          <a:prstGeom prst="rect">
            <a:avLst/>
          </a:prstGeom>
        </p:spPr>
      </p:pic>
    </p:spTree>
    <p:extLst>
      <p:ext uri="{BB962C8B-B14F-4D97-AF65-F5344CB8AC3E}">
        <p14:creationId xmlns:p14="http://schemas.microsoft.com/office/powerpoint/2010/main" val="2847946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9D54-47F3-D947-89CE-7546A4D432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96B90C-3E35-FE4B-BE60-BB74FE10EFBC}"/>
              </a:ext>
            </a:extLst>
          </p:cNvPr>
          <p:cNvSpPr>
            <a:spLocks noGrp="1"/>
          </p:cNvSpPr>
          <p:nvPr>
            <p:ph idx="1"/>
          </p:nvPr>
        </p:nvSpPr>
        <p:spPr/>
        <p:txBody>
          <a:bodyPr/>
          <a:lstStyle/>
          <a:p>
            <a:pPr marL="0" indent="0">
              <a:buNone/>
            </a:pPr>
            <a:r>
              <a:rPr lang="en-US" dirty="0"/>
              <a:t>Other enrichment</a:t>
            </a:r>
            <a:br>
              <a:rPr lang="en-US" dirty="0"/>
            </a:br>
            <a:r>
              <a:rPr lang="en-US" dirty="0"/>
              <a:t>categories</a:t>
            </a:r>
          </a:p>
        </p:txBody>
      </p:sp>
      <p:pic>
        <p:nvPicPr>
          <p:cNvPr id="4" name="Picture 3">
            <a:extLst>
              <a:ext uri="{FF2B5EF4-FFF2-40B4-BE49-F238E27FC236}">
                <a16:creationId xmlns:a16="http://schemas.microsoft.com/office/drawing/2014/main" id="{D2CB64B8-E9D8-334C-91A8-ED7F2C2E2189}"/>
              </a:ext>
            </a:extLst>
          </p:cNvPr>
          <p:cNvPicPr>
            <a:picLocks noChangeAspect="1"/>
          </p:cNvPicPr>
          <p:nvPr/>
        </p:nvPicPr>
        <p:blipFill>
          <a:blip r:embed="rId2"/>
          <a:stretch>
            <a:fillRect/>
          </a:stretch>
        </p:blipFill>
        <p:spPr>
          <a:xfrm>
            <a:off x="4894967" y="0"/>
            <a:ext cx="7297033" cy="6858000"/>
          </a:xfrm>
          <a:prstGeom prst="rect">
            <a:avLst/>
          </a:prstGeom>
        </p:spPr>
      </p:pic>
    </p:spTree>
    <p:extLst>
      <p:ext uri="{BB962C8B-B14F-4D97-AF65-F5344CB8AC3E}">
        <p14:creationId xmlns:p14="http://schemas.microsoft.com/office/powerpoint/2010/main" val="2019014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E917-29BF-4840-A722-A0A04BD17354}"/>
              </a:ext>
            </a:extLst>
          </p:cNvPr>
          <p:cNvSpPr>
            <a:spLocks noGrp="1"/>
          </p:cNvSpPr>
          <p:nvPr>
            <p:ph type="title"/>
          </p:nvPr>
        </p:nvSpPr>
        <p:spPr/>
        <p:txBody>
          <a:bodyPr/>
          <a:lstStyle/>
          <a:p>
            <a:r>
              <a:rPr lang="en-US" dirty="0"/>
              <a:t>GREAT</a:t>
            </a:r>
          </a:p>
        </p:txBody>
      </p:sp>
      <p:sp>
        <p:nvSpPr>
          <p:cNvPr id="3" name="Content Placeholder 2">
            <a:extLst>
              <a:ext uri="{FF2B5EF4-FFF2-40B4-BE49-F238E27FC236}">
                <a16:creationId xmlns:a16="http://schemas.microsoft.com/office/drawing/2014/main" id="{6D258222-99C3-F047-83E4-387EA044F2CD}"/>
              </a:ext>
            </a:extLst>
          </p:cNvPr>
          <p:cNvSpPr>
            <a:spLocks noGrp="1"/>
          </p:cNvSpPr>
          <p:nvPr>
            <p:ph idx="1"/>
          </p:nvPr>
        </p:nvSpPr>
        <p:spPr>
          <a:xfrm>
            <a:off x="838200" y="1751483"/>
            <a:ext cx="10515600" cy="4351338"/>
          </a:xfrm>
        </p:spPr>
        <p:txBody>
          <a:bodyPr/>
          <a:lstStyle/>
          <a:p>
            <a:pPr marL="0" indent="0">
              <a:buNone/>
            </a:pPr>
            <a:r>
              <a:rPr lang="en-US" dirty="0"/>
              <a:t>Mouse-based categories</a:t>
            </a:r>
          </a:p>
        </p:txBody>
      </p:sp>
      <p:pic>
        <p:nvPicPr>
          <p:cNvPr id="4" name="Picture 3">
            <a:extLst>
              <a:ext uri="{FF2B5EF4-FFF2-40B4-BE49-F238E27FC236}">
                <a16:creationId xmlns:a16="http://schemas.microsoft.com/office/drawing/2014/main" id="{2522F880-8AB4-EB42-A9E9-62912FBE33CF}"/>
              </a:ext>
            </a:extLst>
          </p:cNvPr>
          <p:cNvPicPr>
            <a:picLocks noChangeAspect="1"/>
          </p:cNvPicPr>
          <p:nvPr/>
        </p:nvPicPr>
        <p:blipFill>
          <a:blip r:embed="rId2"/>
          <a:stretch>
            <a:fillRect/>
          </a:stretch>
        </p:blipFill>
        <p:spPr>
          <a:xfrm>
            <a:off x="6483300" y="2271882"/>
            <a:ext cx="5214472" cy="4572001"/>
          </a:xfrm>
          <a:prstGeom prst="rect">
            <a:avLst/>
          </a:prstGeom>
        </p:spPr>
      </p:pic>
      <p:pic>
        <p:nvPicPr>
          <p:cNvPr id="5" name="Picture 4">
            <a:extLst>
              <a:ext uri="{FF2B5EF4-FFF2-40B4-BE49-F238E27FC236}">
                <a16:creationId xmlns:a16="http://schemas.microsoft.com/office/drawing/2014/main" id="{4AD4FD16-7071-6849-9143-74222FBCDF07}"/>
              </a:ext>
            </a:extLst>
          </p:cNvPr>
          <p:cNvPicPr>
            <a:picLocks noChangeAspect="1"/>
          </p:cNvPicPr>
          <p:nvPr/>
        </p:nvPicPr>
        <p:blipFill>
          <a:blip r:embed="rId3"/>
          <a:stretch>
            <a:fillRect/>
          </a:stretch>
        </p:blipFill>
        <p:spPr>
          <a:xfrm>
            <a:off x="621108" y="2286000"/>
            <a:ext cx="5214471" cy="4572000"/>
          </a:xfrm>
          <a:prstGeom prst="rect">
            <a:avLst/>
          </a:prstGeom>
        </p:spPr>
      </p:pic>
    </p:spTree>
    <p:extLst>
      <p:ext uri="{BB962C8B-B14F-4D97-AF65-F5344CB8AC3E}">
        <p14:creationId xmlns:p14="http://schemas.microsoft.com/office/powerpoint/2010/main" val="50855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C968-7ABE-CE47-B5E7-F7106FAC089B}"/>
              </a:ext>
            </a:extLst>
          </p:cNvPr>
          <p:cNvSpPr>
            <a:spLocks noGrp="1"/>
          </p:cNvSpPr>
          <p:nvPr>
            <p:ph type="title"/>
          </p:nvPr>
        </p:nvSpPr>
        <p:spPr/>
        <p:txBody>
          <a:bodyPr/>
          <a:lstStyle/>
          <a:p>
            <a:r>
              <a:rPr lang="en-US" dirty="0"/>
              <a:t>Over-representation</a:t>
            </a:r>
          </a:p>
        </p:txBody>
      </p:sp>
      <p:pic>
        <p:nvPicPr>
          <p:cNvPr id="4" name="Picture 3">
            <a:extLst>
              <a:ext uri="{FF2B5EF4-FFF2-40B4-BE49-F238E27FC236}">
                <a16:creationId xmlns:a16="http://schemas.microsoft.com/office/drawing/2014/main" id="{DF72C810-4D13-B147-898B-97BBF54A8138}"/>
              </a:ext>
            </a:extLst>
          </p:cNvPr>
          <p:cNvPicPr>
            <a:picLocks noChangeAspect="1"/>
          </p:cNvPicPr>
          <p:nvPr/>
        </p:nvPicPr>
        <p:blipFill>
          <a:blip r:embed="rId2"/>
          <a:stretch>
            <a:fillRect/>
          </a:stretch>
        </p:blipFill>
        <p:spPr>
          <a:xfrm>
            <a:off x="518881" y="1428654"/>
            <a:ext cx="6015681" cy="5064221"/>
          </a:xfrm>
          <a:prstGeom prst="rect">
            <a:avLst/>
          </a:prstGeom>
        </p:spPr>
      </p:pic>
      <p:sp>
        <p:nvSpPr>
          <p:cNvPr id="3" name="TextBox 2">
            <a:extLst>
              <a:ext uri="{FF2B5EF4-FFF2-40B4-BE49-F238E27FC236}">
                <a16:creationId xmlns:a16="http://schemas.microsoft.com/office/drawing/2014/main" id="{B4DC79B3-D3A8-7BB6-3FD8-9291A461A82E}"/>
              </a:ext>
            </a:extLst>
          </p:cNvPr>
          <p:cNvSpPr txBox="1"/>
          <p:nvPr/>
        </p:nvSpPr>
        <p:spPr>
          <a:xfrm>
            <a:off x="6755130" y="2159318"/>
            <a:ext cx="3703320" cy="3416320"/>
          </a:xfrm>
          <a:prstGeom prst="rect">
            <a:avLst/>
          </a:prstGeom>
          <a:noFill/>
        </p:spPr>
        <p:txBody>
          <a:bodyPr wrap="square" rtlCol="0">
            <a:spAutoFit/>
          </a:bodyPr>
          <a:lstStyle/>
          <a:p>
            <a:r>
              <a:rPr lang="en-US" dirty="0"/>
              <a:t>It looks like “telomerase-maintenance” genes are probably over-represented in these GWAS results.</a:t>
            </a:r>
          </a:p>
          <a:p>
            <a:endParaRPr lang="en-US" dirty="0"/>
          </a:p>
          <a:p>
            <a:r>
              <a:rPr lang="en-US" dirty="0"/>
              <a:t>(In a GWAS of telomere length, this is not surprising.)</a:t>
            </a:r>
          </a:p>
          <a:p>
            <a:endParaRPr lang="en-US" dirty="0"/>
          </a:p>
          <a:p>
            <a:r>
              <a:rPr lang="en-US" dirty="0"/>
              <a:t>But how to quantify the over-representation?</a:t>
            </a:r>
          </a:p>
          <a:p>
            <a:endParaRPr lang="en-US" dirty="0"/>
          </a:p>
          <a:p>
            <a:endParaRPr lang="en-US" dirty="0"/>
          </a:p>
        </p:txBody>
      </p:sp>
    </p:spTree>
    <p:extLst>
      <p:ext uri="{BB962C8B-B14F-4D97-AF65-F5344CB8AC3E}">
        <p14:creationId xmlns:p14="http://schemas.microsoft.com/office/powerpoint/2010/main" val="194745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C033-9582-5741-898A-336885DF8752}"/>
              </a:ext>
            </a:extLst>
          </p:cNvPr>
          <p:cNvSpPr>
            <a:spLocks noGrp="1"/>
          </p:cNvSpPr>
          <p:nvPr>
            <p:ph type="title"/>
          </p:nvPr>
        </p:nvSpPr>
        <p:spPr/>
        <p:txBody>
          <a:bodyPr/>
          <a:lstStyle/>
          <a:p>
            <a:r>
              <a:rPr lang="en-US" dirty="0"/>
              <a:t>Some examples of gene sets/databases/tools</a:t>
            </a:r>
          </a:p>
        </p:txBody>
      </p:sp>
      <p:sp>
        <p:nvSpPr>
          <p:cNvPr id="3" name="Content Placeholder 2">
            <a:extLst>
              <a:ext uri="{FF2B5EF4-FFF2-40B4-BE49-F238E27FC236}">
                <a16:creationId xmlns:a16="http://schemas.microsoft.com/office/drawing/2014/main" id="{C73910DC-8799-5A4E-9855-56A26E50017C}"/>
              </a:ext>
            </a:extLst>
          </p:cNvPr>
          <p:cNvSpPr>
            <a:spLocks noGrp="1"/>
          </p:cNvSpPr>
          <p:nvPr>
            <p:ph idx="1"/>
          </p:nvPr>
        </p:nvSpPr>
        <p:spPr/>
        <p:txBody>
          <a:bodyPr>
            <a:normAutofit fontScale="70000" lnSpcReduction="20000"/>
          </a:bodyPr>
          <a:lstStyle/>
          <a:p>
            <a:r>
              <a:rPr lang="en-US" dirty="0"/>
              <a:t>Gene Ontologies (GO) (</a:t>
            </a:r>
            <a:r>
              <a:rPr lang="en-US" dirty="0">
                <a:hlinkClick r:id="rId3"/>
              </a:rPr>
              <a:t>http://geneontology.org</a:t>
            </a:r>
            <a:r>
              <a:rPr lang="en-US" dirty="0"/>
              <a:t>) </a:t>
            </a:r>
          </a:p>
          <a:p>
            <a:pPr lvl="1"/>
            <a:r>
              <a:rPr lang="en-US" dirty="0"/>
              <a:t>PANTHER (</a:t>
            </a:r>
            <a:r>
              <a:rPr lang="en-US" dirty="0">
                <a:hlinkClick r:id="rId4"/>
              </a:rPr>
              <a:t>http://www.pantherdb.org</a:t>
            </a:r>
            <a:r>
              <a:rPr lang="en-US" dirty="0"/>
              <a:t>) </a:t>
            </a:r>
          </a:p>
          <a:p>
            <a:r>
              <a:rPr lang="en-US" dirty="0"/>
              <a:t>KEGG (</a:t>
            </a:r>
            <a:r>
              <a:rPr lang="en-US" dirty="0">
                <a:hlinkClick r:id="rId5"/>
              </a:rPr>
              <a:t>https://www.genome.jp/kegg/</a:t>
            </a:r>
            <a:r>
              <a:rPr lang="en-US" dirty="0"/>
              <a:t>)</a:t>
            </a:r>
          </a:p>
          <a:p>
            <a:r>
              <a:rPr lang="en-US" dirty="0"/>
              <a:t>IPA (</a:t>
            </a:r>
            <a:r>
              <a:rPr lang="en-US" dirty="0">
                <a:hlinkClick r:id="rId6"/>
              </a:rPr>
              <a:t>https://digitalinsights.qiagen.com/products-overview/discovery-insights-portfolio/analysis-and-visualization/qiagen-ipa/</a:t>
            </a:r>
            <a:r>
              <a:rPr lang="en-US" dirty="0"/>
              <a:t>; not free) </a:t>
            </a:r>
          </a:p>
          <a:p>
            <a:r>
              <a:rPr lang="en-US" dirty="0"/>
              <a:t>Pathway Commons (</a:t>
            </a:r>
            <a:r>
              <a:rPr lang="en-US" dirty="0">
                <a:hlinkClick r:id="rId7"/>
              </a:rPr>
              <a:t>https://www.pathwaycommons.org</a:t>
            </a:r>
            <a:r>
              <a:rPr lang="en-US" dirty="0"/>
              <a:t>) </a:t>
            </a:r>
          </a:p>
          <a:p>
            <a:r>
              <a:rPr lang="en-US" dirty="0" err="1"/>
              <a:t>Reactome</a:t>
            </a:r>
            <a:r>
              <a:rPr lang="en-US" dirty="0"/>
              <a:t> (</a:t>
            </a:r>
            <a:r>
              <a:rPr lang="en-US" dirty="0">
                <a:hlinkClick r:id="rId8"/>
              </a:rPr>
              <a:t>https://reactome.org</a:t>
            </a:r>
            <a:r>
              <a:rPr lang="en-US" dirty="0"/>
              <a:t>)</a:t>
            </a:r>
          </a:p>
          <a:p>
            <a:r>
              <a:rPr lang="en-US" dirty="0"/>
              <a:t>GREAT (</a:t>
            </a:r>
            <a:r>
              <a:rPr lang="en-US" dirty="0">
                <a:hlinkClick r:id="rId9"/>
              </a:rPr>
              <a:t>http://great.stanford.edu/public/html/</a:t>
            </a:r>
            <a:r>
              <a:rPr lang="en-US" dirty="0"/>
              <a:t>) </a:t>
            </a:r>
          </a:p>
          <a:p>
            <a:r>
              <a:rPr lang="en-US" dirty="0"/>
              <a:t>GSEA (</a:t>
            </a:r>
            <a:r>
              <a:rPr lang="en-US" dirty="0">
                <a:hlinkClick r:id="rId10"/>
              </a:rPr>
              <a:t>https://www.gsea-msigdb.org/gsea/index.jsp</a:t>
            </a:r>
            <a:r>
              <a:rPr lang="en-US" dirty="0"/>
              <a:t>) </a:t>
            </a:r>
          </a:p>
          <a:p>
            <a:r>
              <a:rPr lang="en-US" dirty="0"/>
              <a:t>DAVID (</a:t>
            </a:r>
            <a:r>
              <a:rPr lang="en-US" dirty="0">
                <a:hlinkClick r:id="rId11"/>
              </a:rPr>
              <a:t>https://david.ncifcrf.gov</a:t>
            </a:r>
            <a:r>
              <a:rPr lang="en-US" dirty="0"/>
              <a:t>)</a:t>
            </a:r>
          </a:p>
          <a:p>
            <a:r>
              <a:rPr lang="en-US" dirty="0"/>
              <a:t>MAGMA (</a:t>
            </a:r>
            <a:r>
              <a:rPr lang="en-US" dirty="0">
                <a:hlinkClick r:id="rId12"/>
              </a:rPr>
              <a:t>https://ctg.cncr.nl/software/magma</a:t>
            </a:r>
            <a:r>
              <a:rPr lang="en-US" dirty="0"/>
              <a:t>) </a:t>
            </a:r>
          </a:p>
          <a:p>
            <a:r>
              <a:rPr lang="en-US" dirty="0"/>
              <a:t>FUMA (GENE2FUNC function; MAGMA) (</a:t>
            </a:r>
            <a:r>
              <a:rPr lang="en-US" dirty="0">
                <a:hlinkClick r:id="rId13"/>
              </a:rPr>
              <a:t>https://fuma.ctglab.nl</a:t>
            </a:r>
            <a:r>
              <a:rPr lang="en-US" dirty="0"/>
              <a:t>) </a:t>
            </a:r>
          </a:p>
          <a:p>
            <a:r>
              <a:rPr lang="en-US" dirty="0" err="1"/>
              <a:t>Enrichr</a:t>
            </a:r>
            <a:r>
              <a:rPr lang="en-US" dirty="0"/>
              <a:t> (</a:t>
            </a:r>
            <a:r>
              <a:rPr lang="en-US" dirty="0">
                <a:hlinkClick r:id="rId14"/>
              </a:rPr>
              <a:t>https://maayanlab.cloud/Enrichr/</a:t>
            </a:r>
            <a:r>
              <a:rPr lang="en-US" dirty="0"/>
              <a:t>) </a:t>
            </a:r>
          </a:p>
        </p:txBody>
      </p:sp>
    </p:spTree>
    <p:extLst>
      <p:ext uri="{BB962C8B-B14F-4D97-AF65-F5344CB8AC3E}">
        <p14:creationId xmlns:p14="http://schemas.microsoft.com/office/powerpoint/2010/main" val="21768861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13457</TotalTime>
  <Words>2242</Words>
  <Application>Microsoft Macintosh PowerPoint</Application>
  <PresentationFormat>Widescreen</PresentationFormat>
  <Paragraphs>272</Paragraphs>
  <Slides>72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Cambria Math</vt:lpstr>
      <vt:lpstr>GillSansRegular</vt:lpstr>
      <vt:lpstr>Office Theme</vt:lpstr>
      <vt:lpstr>Gene Set Analysis</vt:lpstr>
      <vt:lpstr>How can you interpret a list of genes?</vt:lpstr>
      <vt:lpstr>How can you interpret a list of genes?</vt:lpstr>
      <vt:lpstr>How can you interpret a list of genes?</vt:lpstr>
      <vt:lpstr>Flavors of gene set analysis</vt:lpstr>
      <vt:lpstr>Over-representation/enrichment</vt:lpstr>
      <vt:lpstr>Over-representation</vt:lpstr>
      <vt:lpstr>Over-representation</vt:lpstr>
      <vt:lpstr>Some examples of gene sets/databases/tools</vt:lpstr>
      <vt:lpstr>The simplest over-representation test</vt:lpstr>
      <vt:lpstr>Hypergeometric test to estimate significance of overlap (Fisher’s test)</vt:lpstr>
      <vt:lpstr>Gene Ontologies</vt:lpstr>
      <vt:lpstr>Gene Ontologies - aspects</vt:lpstr>
      <vt:lpstr>Gene Ontologies – GO terms</vt:lpstr>
      <vt:lpstr>Gene Ontologies – GO terms</vt:lpstr>
      <vt:lpstr>Gene Ontologies – GO terms</vt:lpstr>
      <vt:lpstr>Gene Ontologies</vt:lpstr>
      <vt:lpstr>Gene Ontologies</vt:lpstr>
      <vt:lpstr>Gene Ontologies</vt:lpstr>
      <vt:lpstr>Gene Ontologies</vt:lpstr>
      <vt:lpstr>Gene Ontologies</vt:lpstr>
      <vt:lpstr>Gene Ontologies</vt:lpstr>
      <vt:lpstr>Gene Ontologies</vt:lpstr>
      <vt:lpstr>Gene Ontologies</vt:lpstr>
      <vt:lpstr>Gene Ontologies</vt:lpstr>
      <vt:lpstr>Gene Ontologies</vt:lpstr>
      <vt:lpstr>Gene Ontologies – sources and evidence</vt:lpstr>
      <vt:lpstr>Experimental Evidence evidence codes:    Inferred from Experiment (EXP)   Inferred from Direct Assay (IDA)   Inferred from Physical Interaction (IPI)   Inferred from Mutant Phenotype (IMP)   Inferred from Genetic Interaction (IGI)   Inferred from Expression Pattern (IEP) </vt:lpstr>
      <vt:lpstr>Computational Analysis evidence codes:    Inferred from Sequence or structural Similarity (ISS)   Inferred from Sequence Orthology (ISO)   Inferred from Sequence Alignment (ISA)   Inferred from Sequence Model (ISM)   Inferred from Genomic Context (IGC)   Inferred from Biological aspect of Ancestor (IBA)   Inferred from Biological aspect of Descendant (IBD)   Inferred from Key Residues (IKR)   Inferred from Rapid Divergence (IRD)   Inferred from Reviewed Computational Analysis (RCA) </vt:lpstr>
      <vt:lpstr>Author Statement evidence codes:    Traceable Author Statement (TAS)   Non-traceable Author Statement (NAS)  Curatorial Statement codes:    Inferred by Curator (IC)    No biological Data available (ND) evidence code  Automatically-Assigned evidence code:    Inferred from Electronic Annotation (IEA)</vt:lpstr>
      <vt:lpstr>PANTHER</vt:lpstr>
      <vt:lpstr>GO enrichment analysis (PANTHER)</vt:lpstr>
      <vt:lpstr>GO enrichment analysis (PANTHER)</vt:lpstr>
      <vt:lpstr>GO enrichment analysis (PANTHER)</vt:lpstr>
      <vt:lpstr>KEGG</vt:lpstr>
      <vt:lpstr>KEGG PATHWAY</vt:lpstr>
      <vt:lpstr>KEGG PATHWAY</vt:lpstr>
      <vt:lpstr>PowerPoint Presentation</vt:lpstr>
      <vt:lpstr>PowerPoint Presentation</vt:lpstr>
      <vt:lpstr>KEGG</vt:lpstr>
      <vt:lpstr>KEGG</vt:lpstr>
      <vt:lpstr>PowerPoint Presentation</vt:lpstr>
      <vt:lpstr>KEGG</vt:lpstr>
      <vt:lpstr>KEGG</vt:lpstr>
      <vt:lpstr>PowerPoint Presentation</vt:lpstr>
      <vt:lpstr>KEGG</vt:lpstr>
      <vt:lpstr>KEGG</vt:lpstr>
      <vt:lpstr>Reactome</vt:lpstr>
      <vt:lpstr>Reactome</vt:lpstr>
      <vt:lpstr>Reactome</vt:lpstr>
      <vt:lpstr>Reactome</vt:lpstr>
      <vt:lpstr>Reactome</vt:lpstr>
      <vt:lpstr>Reactome</vt:lpstr>
      <vt:lpstr>Gene set/pathway analysis in FUMA</vt:lpstr>
      <vt:lpstr>Gene set analysis in FUMA – GENE2FUNC</vt:lpstr>
      <vt:lpstr>GENE2FUNC</vt:lpstr>
      <vt:lpstr>GENE2FUNC</vt:lpstr>
      <vt:lpstr>GENE2FUNC</vt:lpstr>
      <vt:lpstr>GENE2FUNC</vt:lpstr>
      <vt:lpstr>GENE2FUNC</vt:lpstr>
      <vt:lpstr>One other FUMA function</vt:lpstr>
      <vt:lpstr>MAGMA results</vt:lpstr>
      <vt:lpstr>GREAT</vt:lpstr>
      <vt:lpstr>GREAT</vt:lpstr>
      <vt:lpstr>GREAT</vt:lpstr>
      <vt:lpstr>GREAT</vt:lpstr>
      <vt:lpstr>GREAT</vt:lpstr>
      <vt:lpstr>GREAT</vt:lpstr>
      <vt:lpstr>GREAT</vt:lpstr>
      <vt:lpstr>GREAT</vt:lpstr>
      <vt:lpstr>PowerPoint Presentation</vt:lpstr>
      <vt:lpstr>GREAT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Browsers</dc:title>
  <dc:creator>Minster, Ryan L</dc:creator>
  <cp:lastModifiedBy>Chernus, Jonathan M</cp:lastModifiedBy>
  <cp:revision>437</cp:revision>
  <dcterms:created xsi:type="dcterms:W3CDTF">2016-09-16T14:23:11Z</dcterms:created>
  <dcterms:modified xsi:type="dcterms:W3CDTF">2024-04-02T15:53:39Z</dcterms:modified>
</cp:coreProperties>
</file>